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1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3"/>
  </p:sldMasterIdLst>
  <p:notesMasterIdLst>
    <p:notesMasterId r:id="rId30"/>
  </p:notesMasterIdLst>
  <p:handoutMasterIdLst>
    <p:handoutMasterId r:id="rId31"/>
  </p:handoutMasterIdLst>
  <p:sldIdLst>
    <p:sldId id="256" r:id="rId4"/>
    <p:sldId id="260" r:id="rId5"/>
    <p:sldId id="262" r:id="rId6"/>
    <p:sldId id="263" r:id="rId7"/>
    <p:sldId id="265" r:id="rId8"/>
    <p:sldId id="266" r:id="rId9"/>
    <p:sldId id="268" r:id="rId10"/>
    <p:sldId id="270" r:id="rId11"/>
    <p:sldId id="271" r:id="rId12"/>
    <p:sldId id="272" r:id="rId13"/>
    <p:sldId id="273" r:id="rId14"/>
    <p:sldId id="275" r:id="rId15"/>
    <p:sldId id="277" r:id="rId16"/>
    <p:sldId id="278" r:id="rId17"/>
    <p:sldId id="279" r:id="rId18"/>
    <p:sldId id="290" r:id="rId19"/>
    <p:sldId id="280" r:id="rId20"/>
    <p:sldId id="281" r:id="rId21"/>
    <p:sldId id="282" r:id="rId22"/>
    <p:sldId id="283" r:id="rId23"/>
    <p:sldId id="288" r:id="rId24"/>
    <p:sldId id="285" r:id="rId25"/>
    <p:sldId id="291" r:id="rId26"/>
    <p:sldId id="292" r:id="rId27"/>
    <p:sldId id="289" r:id="rId28"/>
    <p:sldId id="287" r:id="rId29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F416D"/>
    <a:srgbClr val="38C2DB"/>
    <a:srgbClr val="334E99"/>
    <a:srgbClr val="339965"/>
    <a:srgbClr val="7AC25E"/>
    <a:srgbClr val="EFE134"/>
    <a:srgbClr val="FFFFFF"/>
    <a:srgbClr val="EE753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3A934A8-EAD7-B0EC-4AD4-40EB517FF3A3}" v="12" dt="2022-06-16T12:54:02.227"/>
    <p1510:client id="{AA38FDA1-E18A-FB6F-F221-1DC6BEF586D4}" v="2" dt="2022-06-15T18:46:18.634"/>
    <p1510:client id="{ABB4441F-11D8-4BCC-8685-2C6BD03725C5}" v="53" dt="2022-06-15T18:54:50.318"/>
    <p1510:client id="{FFF15701-99F6-488A-A379-A33ED4B6B908}" v="418" dt="2022-06-16T16:17:08.98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1.xml"/><Relationship Id="rId21" Type="http://schemas.openxmlformats.org/officeDocument/2006/relationships/slide" Target="slides/slide18.xml"/><Relationship Id="rId34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microsoft.com/office/2015/10/relationships/revisionInfo" Target="revisionInfo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465B9D35-6DB2-77C8-B4D4-C62DF2E6BF7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A4B66AC1-F1AC-C216-2AFD-AC48C1A297C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5C610C-BB6F-42B1-A50C-8A528753D402}" type="datetimeFigureOut">
              <a:rPr lang="fr-CA" smtClean="0"/>
              <a:t>2022-07-06</a:t>
            </a:fld>
            <a:endParaRPr lang="fr-C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012ED6A-45A9-65AE-C835-804ED378F5A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19627BC-708C-F31A-2AE1-1F59B6C73D4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8DD9ED-0291-4B4C-A0B6-00048BF78F4A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3758556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9E740E-EF4D-4BDE-8DE8-9B997FFD8AFC}" type="datetimeFigureOut">
              <a:rPr lang="fr-CA" smtClean="0"/>
              <a:t>2022-07-06</a:t>
            </a:fld>
            <a:endParaRPr lang="fr-C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C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9E4D8F-91B6-4C8F-88BC-B6520CA4F529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7430063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Crédit expo </a:t>
            </a:r>
            <a:r>
              <a:rPr lang="en-US" err="1">
                <a:ea typeface="Calibri"/>
                <a:cs typeface="Calibri"/>
              </a:rPr>
              <a:t>omar</a:t>
            </a:r>
            <a:r>
              <a:rPr lang="en-US">
                <a:ea typeface="Calibri"/>
                <a:cs typeface="Calibri"/>
              </a:rPr>
              <a:t> : </a:t>
            </a:r>
            <a:r>
              <a:rPr lang="en-US" err="1">
                <a:ea typeface="Calibri"/>
                <a:cs typeface="Calibri"/>
              </a:rPr>
              <a:t>l'initiative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9E4D8F-91B6-4C8F-88BC-B6520CA4F529}" type="slidenum">
              <a:rPr lang="fr-CA" smtClean="0"/>
              <a:t>7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6457737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:a16="http://schemas.microsoft.com/office/drawing/2014/main" id="{3B0BEAC9-7D92-6C07-B3C3-D75494E3F4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98" b="357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E17722D5-5A39-183E-F96C-BB1BC3762B3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2272" y="5854701"/>
            <a:ext cx="1743880" cy="811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1827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lipse 1">
            <a:extLst>
              <a:ext uri="{FF2B5EF4-FFF2-40B4-BE49-F238E27FC236}">
                <a16:creationId xmlns:a16="http://schemas.microsoft.com/office/drawing/2014/main" id="{049F8368-B748-293A-DC61-CB7FAD2B056F}"/>
              </a:ext>
            </a:extLst>
          </p:cNvPr>
          <p:cNvSpPr/>
          <p:nvPr userDrawn="1"/>
        </p:nvSpPr>
        <p:spPr>
          <a:xfrm>
            <a:off x="9969500" y="1762362"/>
            <a:ext cx="3365500" cy="3460750"/>
          </a:xfrm>
          <a:prstGeom prst="ellipse">
            <a:avLst/>
          </a:prstGeom>
          <a:solidFill>
            <a:srgbClr val="BF416D"/>
          </a:solidFill>
          <a:ln>
            <a:solidFill>
              <a:srgbClr val="BF41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E8BE40D0-5926-BABF-26A0-EAF46BEEC6C2}"/>
              </a:ext>
            </a:extLst>
          </p:cNvPr>
          <p:cNvCxnSpPr/>
          <p:nvPr userDrawn="1"/>
        </p:nvCxnSpPr>
        <p:spPr>
          <a:xfrm>
            <a:off x="241300" y="241300"/>
            <a:ext cx="0" cy="6184900"/>
          </a:xfrm>
          <a:prstGeom prst="line">
            <a:avLst/>
          </a:prstGeom>
          <a:ln w="38100" cap="rnd" cmpd="dbl">
            <a:solidFill>
              <a:srgbClr val="BF416D"/>
            </a:solidFill>
            <a:prstDash val="sysDash"/>
            <a:round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13FA8450-419B-BFE9-A53E-D14CD47D590F}"/>
              </a:ext>
            </a:extLst>
          </p:cNvPr>
          <p:cNvCxnSpPr>
            <a:cxnSpLocks/>
          </p:cNvCxnSpPr>
          <p:nvPr userDrawn="1"/>
        </p:nvCxnSpPr>
        <p:spPr>
          <a:xfrm>
            <a:off x="241300" y="241300"/>
            <a:ext cx="11582400" cy="0"/>
          </a:xfrm>
          <a:prstGeom prst="line">
            <a:avLst/>
          </a:prstGeom>
          <a:ln w="38100" cap="rnd" cmpd="dbl">
            <a:solidFill>
              <a:srgbClr val="BF416D"/>
            </a:solidFill>
            <a:prstDash val="sysDash"/>
            <a:round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73587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llipse 6">
            <a:extLst>
              <a:ext uri="{FF2B5EF4-FFF2-40B4-BE49-F238E27FC236}">
                <a16:creationId xmlns:a16="http://schemas.microsoft.com/office/drawing/2014/main" id="{A9AA55E9-E1FB-BD7D-BCF9-2CEBC9C04585}"/>
              </a:ext>
            </a:extLst>
          </p:cNvPr>
          <p:cNvSpPr/>
          <p:nvPr userDrawn="1"/>
        </p:nvSpPr>
        <p:spPr>
          <a:xfrm>
            <a:off x="518145" y="477005"/>
            <a:ext cx="383555" cy="398818"/>
          </a:xfrm>
          <a:custGeom>
            <a:avLst/>
            <a:gdLst>
              <a:gd name="connsiteX0" fmla="*/ 0 w 383555"/>
              <a:gd name="connsiteY0" fmla="*/ 199409 h 398818"/>
              <a:gd name="connsiteX1" fmla="*/ 191778 w 383555"/>
              <a:gd name="connsiteY1" fmla="*/ 0 h 398818"/>
              <a:gd name="connsiteX2" fmla="*/ 383556 w 383555"/>
              <a:gd name="connsiteY2" fmla="*/ 199409 h 398818"/>
              <a:gd name="connsiteX3" fmla="*/ 191778 w 383555"/>
              <a:gd name="connsiteY3" fmla="*/ 398818 h 398818"/>
              <a:gd name="connsiteX4" fmla="*/ 0 w 383555"/>
              <a:gd name="connsiteY4" fmla="*/ 199409 h 398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3555" h="398818" fill="none" extrusionOk="0">
                <a:moveTo>
                  <a:pt x="0" y="199409"/>
                </a:moveTo>
                <a:cubicBezTo>
                  <a:pt x="4250" y="89592"/>
                  <a:pt x="91360" y="9617"/>
                  <a:pt x="191778" y="0"/>
                </a:cubicBezTo>
                <a:cubicBezTo>
                  <a:pt x="300092" y="22022"/>
                  <a:pt x="377257" y="110172"/>
                  <a:pt x="383556" y="199409"/>
                </a:cubicBezTo>
                <a:cubicBezTo>
                  <a:pt x="391020" y="299613"/>
                  <a:pt x="285300" y="401719"/>
                  <a:pt x="191778" y="398818"/>
                </a:cubicBezTo>
                <a:cubicBezTo>
                  <a:pt x="94118" y="397698"/>
                  <a:pt x="26427" y="291741"/>
                  <a:pt x="0" y="199409"/>
                </a:cubicBezTo>
                <a:close/>
              </a:path>
              <a:path w="383555" h="398818" stroke="0" extrusionOk="0">
                <a:moveTo>
                  <a:pt x="0" y="199409"/>
                </a:moveTo>
                <a:cubicBezTo>
                  <a:pt x="-13145" y="89840"/>
                  <a:pt x="102367" y="16227"/>
                  <a:pt x="191778" y="0"/>
                </a:cubicBezTo>
                <a:cubicBezTo>
                  <a:pt x="304281" y="13520"/>
                  <a:pt x="384385" y="114574"/>
                  <a:pt x="383556" y="199409"/>
                </a:cubicBezTo>
                <a:cubicBezTo>
                  <a:pt x="380705" y="305239"/>
                  <a:pt x="304012" y="406457"/>
                  <a:pt x="191778" y="398818"/>
                </a:cubicBezTo>
                <a:cubicBezTo>
                  <a:pt x="88291" y="389782"/>
                  <a:pt x="6067" y="320852"/>
                  <a:pt x="0" y="199409"/>
                </a:cubicBezTo>
                <a:close/>
              </a:path>
            </a:pathLst>
          </a:custGeom>
          <a:solidFill>
            <a:srgbClr val="334E99">
              <a:alpha val="41000"/>
            </a:srgbClr>
          </a:solidFill>
          <a:ln w="19050" cap="rnd">
            <a:solidFill>
              <a:srgbClr val="334E99"/>
            </a:solidFill>
            <a:prstDash val="lgDash"/>
            <a:round/>
            <a:extLst>
              <a:ext uri="{C807C97D-BFC1-408E-A445-0C87EB9F89A2}">
                <ask:lineSketchStyleProps xmlns:ask="http://schemas.microsoft.com/office/drawing/2018/sketchyshapes" sd="2650216993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E92EA9A5-85F2-9110-E9BA-A65ACE1F010F}"/>
              </a:ext>
            </a:extLst>
          </p:cNvPr>
          <p:cNvSpPr txBox="1"/>
          <p:nvPr userDrawn="1"/>
        </p:nvSpPr>
        <p:spPr>
          <a:xfrm>
            <a:off x="1023821" y="322471"/>
            <a:ext cx="6527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4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Espace </a:t>
            </a:r>
            <a:r>
              <a:rPr lang="fr-CA" sz="4000">
                <a:solidFill>
                  <a:srgbClr val="334E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HABITATION</a:t>
            </a:r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48DCC6D6-B6A7-A429-CC29-46491D8C399B}"/>
              </a:ext>
            </a:extLst>
          </p:cNvPr>
          <p:cNvCxnSpPr>
            <a:cxnSpLocks/>
          </p:cNvCxnSpPr>
          <p:nvPr userDrawn="1"/>
        </p:nvCxnSpPr>
        <p:spPr>
          <a:xfrm>
            <a:off x="0" y="1244600"/>
            <a:ext cx="12293600" cy="0"/>
          </a:xfrm>
          <a:prstGeom prst="line">
            <a:avLst/>
          </a:prstGeom>
          <a:ln>
            <a:solidFill>
              <a:srgbClr val="334E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89151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2572D110-7E92-7237-6BCF-8110A11F52EB}"/>
              </a:ext>
            </a:extLst>
          </p:cNvPr>
          <p:cNvCxnSpPr>
            <a:cxnSpLocks/>
          </p:cNvCxnSpPr>
          <p:nvPr userDrawn="1"/>
        </p:nvCxnSpPr>
        <p:spPr>
          <a:xfrm>
            <a:off x="9685549" y="0"/>
            <a:ext cx="0" cy="6521450"/>
          </a:xfrm>
          <a:prstGeom prst="line">
            <a:avLst/>
          </a:prstGeom>
          <a:ln w="38100" cap="rnd" cmpd="dbl">
            <a:solidFill>
              <a:srgbClr val="334E99"/>
            </a:solidFill>
            <a:prstDash val="sysDash"/>
            <a:round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 2" descr="Une image contenant texte&#10;&#10;Description générée automatiquement">
            <a:extLst>
              <a:ext uri="{FF2B5EF4-FFF2-40B4-BE49-F238E27FC236}">
                <a16:creationId xmlns:a16="http://schemas.microsoft.com/office/drawing/2014/main" id="{3213580C-9E59-FABD-423D-49A06EA721A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5569" y="4957437"/>
            <a:ext cx="2132679" cy="1378995"/>
          </a:xfrm>
          <a:prstGeom prst="rect">
            <a:avLst/>
          </a:prstGeom>
        </p:spPr>
      </p:pic>
      <p:pic>
        <p:nvPicPr>
          <p:cNvPr id="5" name="Image 4" descr="Une image contenant texte&#10;&#10;Description générée automatiquement">
            <a:extLst>
              <a:ext uri="{FF2B5EF4-FFF2-40B4-BE49-F238E27FC236}">
                <a16:creationId xmlns:a16="http://schemas.microsoft.com/office/drawing/2014/main" id="{B7BCBEEB-04BF-D240-7DA7-1ABAD2A74F8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5568" y="366210"/>
            <a:ext cx="2132679" cy="1350007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1C9894B6-2F6D-4EB1-4263-2A6384F7A1D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5570" y="1889421"/>
            <a:ext cx="2140527" cy="1371600"/>
          </a:xfrm>
          <a:prstGeom prst="rect">
            <a:avLst/>
          </a:prstGeom>
        </p:spPr>
      </p:pic>
      <p:pic>
        <p:nvPicPr>
          <p:cNvPr id="14" name="Image 13" descr="Une image contenant texte&#10;&#10;Description générée automatiquement">
            <a:extLst>
              <a:ext uri="{FF2B5EF4-FFF2-40B4-BE49-F238E27FC236}">
                <a16:creationId xmlns:a16="http://schemas.microsoft.com/office/drawing/2014/main" id="{0D4D24F9-5765-13A9-B21D-0FFB4FFC263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5570" y="3423429"/>
            <a:ext cx="2132679" cy="13716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EDE0D015-1663-42D7-5DCB-5D5D3301F81A}"/>
              </a:ext>
            </a:extLst>
          </p:cNvPr>
          <p:cNvSpPr/>
          <p:nvPr userDrawn="1"/>
        </p:nvSpPr>
        <p:spPr>
          <a:xfrm>
            <a:off x="0" y="0"/>
            <a:ext cx="115891" cy="6858000"/>
          </a:xfrm>
          <a:prstGeom prst="rect">
            <a:avLst/>
          </a:prstGeom>
          <a:solidFill>
            <a:srgbClr val="334E99"/>
          </a:solidFill>
          <a:ln>
            <a:solidFill>
              <a:srgbClr val="334E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3141677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llipse 6">
            <a:extLst>
              <a:ext uri="{FF2B5EF4-FFF2-40B4-BE49-F238E27FC236}">
                <a16:creationId xmlns:a16="http://schemas.microsoft.com/office/drawing/2014/main" id="{A9AA55E9-E1FB-BD7D-BCF9-2CEBC9C04585}"/>
              </a:ext>
            </a:extLst>
          </p:cNvPr>
          <p:cNvSpPr/>
          <p:nvPr userDrawn="1"/>
        </p:nvSpPr>
        <p:spPr>
          <a:xfrm>
            <a:off x="518145" y="477005"/>
            <a:ext cx="383555" cy="398818"/>
          </a:xfrm>
          <a:custGeom>
            <a:avLst/>
            <a:gdLst>
              <a:gd name="connsiteX0" fmla="*/ 0 w 383555"/>
              <a:gd name="connsiteY0" fmla="*/ 199409 h 398818"/>
              <a:gd name="connsiteX1" fmla="*/ 191778 w 383555"/>
              <a:gd name="connsiteY1" fmla="*/ 0 h 398818"/>
              <a:gd name="connsiteX2" fmla="*/ 383556 w 383555"/>
              <a:gd name="connsiteY2" fmla="*/ 199409 h 398818"/>
              <a:gd name="connsiteX3" fmla="*/ 191778 w 383555"/>
              <a:gd name="connsiteY3" fmla="*/ 398818 h 398818"/>
              <a:gd name="connsiteX4" fmla="*/ 0 w 383555"/>
              <a:gd name="connsiteY4" fmla="*/ 199409 h 398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3555" h="398818" fill="none" extrusionOk="0">
                <a:moveTo>
                  <a:pt x="0" y="199409"/>
                </a:moveTo>
                <a:cubicBezTo>
                  <a:pt x="4250" y="89592"/>
                  <a:pt x="91360" y="9617"/>
                  <a:pt x="191778" y="0"/>
                </a:cubicBezTo>
                <a:cubicBezTo>
                  <a:pt x="300092" y="22022"/>
                  <a:pt x="377257" y="110172"/>
                  <a:pt x="383556" y="199409"/>
                </a:cubicBezTo>
                <a:cubicBezTo>
                  <a:pt x="391020" y="299613"/>
                  <a:pt x="285300" y="401719"/>
                  <a:pt x="191778" y="398818"/>
                </a:cubicBezTo>
                <a:cubicBezTo>
                  <a:pt x="94118" y="397698"/>
                  <a:pt x="26427" y="291741"/>
                  <a:pt x="0" y="199409"/>
                </a:cubicBezTo>
                <a:close/>
              </a:path>
              <a:path w="383555" h="398818" stroke="0" extrusionOk="0">
                <a:moveTo>
                  <a:pt x="0" y="199409"/>
                </a:moveTo>
                <a:cubicBezTo>
                  <a:pt x="-13145" y="89840"/>
                  <a:pt x="102367" y="16227"/>
                  <a:pt x="191778" y="0"/>
                </a:cubicBezTo>
                <a:cubicBezTo>
                  <a:pt x="304281" y="13520"/>
                  <a:pt x="384385" y="114574"/>
                  <a:pt x="383556" y="199409"/>
                </a:cubicBezTo>
                <a:cubicBezTo>
                  <a:pt x="380705" y="305239"/>
                  <a:pt x="304012" y="406457"/>
                  <a:pt x="191778" y="398818"/>
                </a:cubicBezTo>
                <a:cubicBezTo>
                  <a:pt x="88291" y="389782"/>
                  <a:pt x="6067" y="320852"/>
                  <a:pt x="0" y="199409"/>
                </a:cubicBezTo>
                <a:close/>
              </a:path>
            </a:pathLst>
          </a:custGeom>
          <a:solidFill>
            <a:srgbClr val="334E99">
              <a:alpha val="41000"/>
            </a:srgbClr>
          </a:solidFill>
          <a:ln w="19050" cap="rnd">
            <a:solidFill>
              <a:srgbClr val="334E99"/>
            </a:solidFill>
            <a:prstDash val="lgDash"/>
            <a:round/>
            <a:extLst>
              <a:ext uri="{C807C97D-BFC1-408E-A445-0C87EB9F89A2}">
                <ask:lineSketchStyleProps xmlns:ask="http://schemas.microsoft.com/office/drawing/2018/sketchyshapes" sd="2650216993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E92EA9A5-85F2-9110-E9BA-A65ACE1F010F}"/>
              </a:ext>
            </a:extLst>
          </p:cNvPr>
          <p:cNvSpPr txBox="1"/>
          <p:nvPr userDrawn="1"/>
        </p:nvSpPr>
        <p:spPr>
          <a:xfrm>
            <a:off x="1023821" y="322471"/>
            <a:ext cx="6527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4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Maison </a:t>
            </a:r>
            <a:r>
              <a:rPr lang="fr-CA" sz="4000">
                <a:solidFill>
                  <a:srgbClr val="334E9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COMMUNAUTAIRE</a:t>
            </a:r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48DCC6D6-B6A7-A429-CC29-46491D8C399B}"/>
              </a:ext>
            </a:extLst>
          </p:cNvPr>
          <p:cNvCxnSpPr>
            <a:cxnSpLocks/>
          </p:cNvCxnSpPr>
          <p:nvPr userDrawn="1"/>
        </p:nvCxnSpPr>
        <p:spPr>
          <a:xfrm>
            <a:off x="0" y="1244600"/>
            <a:ext cx="12293600" cy="0"/>
          </a:xfrm>
          <a:prstGeom prst="line">
            <a:avLst/>
          </a:prstGeom>
          <a:ln>
            <a:solidFill>
              <a:srgbClr val="334E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25090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llipse 6">
            <a:extLst>
              <a:ext uri="{FF2B5EF4-FFF2-40B4-BE49-F238E27FC236}">
                <a16:creationId xmlns:a16="http://schemas.microsoft.com/office/drawing/2014/main" id="{A9AA55E9-E1FB-BD7D-BCF9-2CEBC9C04585}"/>
              </a:ext>
            </a:extLst>
          </p:cNvPr>
          <p:cNvSpPr/>
          <p:nvPr userDrawn="1"/>
        </p:nvSpPr>
        <p:spPr>
          <a:xfrm>
            <a:off x="518145" y="477005"/>
            <a:ext cx="383555" cy="398818"/>
          </a:xfrm>
          <a:custGeom>
            <a:avLst/>
            <a:gdLst>
              <a:gd name="connsiteX0" fmla="*/ 0 w 383555"/>
              <a:gd name="connsiteY0" fmla="*/ 199409 h 398818"/>
              <a:gd name="connsiteX1" fmla="*/ 191778 w 383555"/>
              <a:gd name="connsiteY1" fmla="*/ 0 h 398818"/>
              <a:gd name="connsiteX2" fmla="*/ 383556 w 383555"/>
              <a:gd name="connsiteY2" fmla="*/ 199409 h 398818"/>
              <a:gd name="connsiteX3" fmla="*/ 191778 w 383555"/>
              <a:gd name="connsiteY3" fmla="*/ 398818 h 398818"/>
              <a:gd name="connsiteX4" fmla="*/ 0 w 383555"/>
              <a:gd name="connsiteY4" fmla="*/ 199409 h 398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3555" h="398818" fill="none" extrusionOk="0">
                <a:moveTo>
                  <a:pt x="0" y="199409"/>
                </a:moveTo>
                <a:cubicBezTo>
                  <a:pt x="4250" y="89592"/>
                  <a:pt x="91360" y="9617"/>
                  <a:pt x="191778" y="0"/>
                </a:cubicBezTo>
                <a:cubicBezTo>
                  <a:pt x="300092" y="22022"/>
                  <a:pt x="377257" y="110172"/>
                  <a:pt x="383556" y="199409"/>
                </a:cubicBezTo>
                <a:cubicBezTo>
                  <a:pt x="391020" y="299613"/>
                  <a:pt x="285300" y="401719"/>
                  <a:pt x="191778" y="398818"/>
                </a:cubicBezTo>
                <a:cubicBezTo>
                  <a:pt x="94118" y="397698"/>
                  <a:pt x="26427" y="291741"/>
                  <a:pt x="0" y="199409"/>
                </a:cubicBezTo>
                <a:close/>
              </a:path>
              <a:path w="383555" h="398818" stroke="0" extrusionOk="0">
                <a:moveTo>
                  <a:pt x="0" y="199409"/>
                </a:moveTo>
                <a:cubicBezTo>
                  <a:pt x="-13145" y="89840"/>
                  <a:pt x="102367" y="16227"/>
                  <a:pt x="191778" y="0"/>
                </a:cubicBezTo>
                <a:cubicBezTo>
                  <a:pt x="304281" y="13520"/>
                  <a:pt x="384385" y="114574"/>
                  <a:pt x="383556" y="199409"/>
                </a:cubicBezTo>
                <a:cubicBezTo>
                  <a:pt x="380705" y="305239"/>
                  <a:pt x="304012" y="406457"/>
                  <a:pt x="191778" y="398818"/>
                </a:cubicBezTo>
                <a:cubicBezTo>
                  <a:pt x="88291" y="389782"/>
                  <a:pt x="6067" y="320852"/>
                  <a:pt x="0" y="199409"/>
                </a:cubicBezTo>
                <a:close/>
              </a:path>
            </a:pathLst>
          </a:custGeom>
          <a:solidFill>
            <a:srgbClr val="7AC25E">
              <a:alpha val="41000"/>
            </a:srgbClr>
          </a:solidFill>
          <a:ln w="19050" cap="rnd">
            <a:solidFill>
              <a:srgbClr val="7AC25E"/>
            </a:solidFill>
            <a:prstDash val="lgDash"/>
            <a:round/>
            <a:extLst>
              <a:ext uri="{C807C97D-BFC1-408E-A445-0C87EB9F89A2}">
                <ask:lineSketchStyleProps xmlns:ask="http://schemas.microsoft.com/office/drawing/2018/sketchyshapes" sd="2650216993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E92EA9A5-85F2-9110-E9BA-A65ACE1F010F}"/>
              </a:ext>
            </a:extLst>
          </p:cNvPr>
          <p:cNvSpPr txBox="1"/>
          <p:nvPr userDrawn="1"/>
        </p:nvSpPr>
        <p:spPr>
          <a:xfrm>
            <a:off x="1023821" y="322471"/>
            <a:ext cx="84340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4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Espace </a:t>
            </a:r>
            <a:r>
              <a:rPr lang="fr-CA" sz="4000">
                <a:solidFill>
                  <a:srgbClr val="7AC25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RÉUSSITE ÉDUCATIVE</a:t>
            </a:r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48DCC6D6-B6A7-A429-CC29-46491D8C399B}"/>
              </a:ext>
            </a:extLst>
          </p:cNvPr>
          <p:cNvCxnSpPr>
            <a:cxnSpLocks/>
          </p:cNvCxnSpPr>
          <p:nvPr userDrawn="1"/>
        </p:nvCxnSpPr>
        <p:spPr>
          <a:xfrm>
            <a:off x="0" y="1244600"/>
            <a:ext cx="12293600" cy="0"/>
          </a:xfrm>
          <a:prstGeom prst="line">
            <a:avLst/>
          </a:prstGeom>
          <a:ln>
            <a:solidFill>
              <a:srgbClr val="7AC2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56451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E59B139D-BC17-D3D6-0F23-346861DC91CB}"/>
              </a:ext>
            </a:extLst>
          </p:cNvPr>
          <p:cNvCxnSpPr>
            <a:cxnSpLocks/>
          </p:cNvCxnSpPr>
          <p:nvPr userDrawn="1"/>
        </p:nvCxnSpPr>
        <p:spPr>
          <a:xfrm>
            <a:off x="2479531" y="168275"/>
            <a:ext cx="0" cy="6521450"/>
          </a:xfrm>
          <a:prstGeom prst="line">
            <a:avLst/>
          </a:prstGeom>
          <a:ln w="38100" cap="rnd" cmpd="dbl">
            <a:solidFill>
              <a:srgbClr val="7AC25E"/>
            </a:solidFill>
            <a:prstDash val="sysDash"/>
            <a:round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3681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llipse 6">
            <a:extLst>
              <a:ext uri="{FF2B5EF4-FFF2-40B4-BE49-F238E27FC236}">
                <a16:creationId xmlns:a16="http://schemas.microsoft.com/office/drawing/2014/main" id="{A9AA55E9-E1FB-BD7D-BCF9-2CEBC9C04585}"/>
              </a:ext>
            </a:extLst>
          </p:cNvPr>
          <p:cNvSpPr/>
          <p:nvPr userDrawn="1"/>
        </p:nvSpPr>
        <p:spPr>
          <a:xfrm>
            <a:off x="518145" y="477005"/>
            <a:ext cx="383555" cy="398818"/>
          </a:xfrm>
          <a:custGeom>
            <a:avLst/>
            <a:gdLst>
              <a:gd name="connsiteX0" fmla="*/ 0 w 383555"/>
              <a:gd name="connsiteY0" fmla="*/ 199409 h 398818"/>
              <a:gd name="connsiteX1" fmla="*/ 191778 w 383555"/>
              <a:gd name="connsiteY1" fmla="*/ 0 h 398818"/>
              <a:gd name="connsiteX2" fmla="*/ 383556 w 383555"/>
              <a:gd name="connsiteY2" fmla="*/ 199409 h 398818"/>
              <a:gd name="connsiteX3" fmla="*/ 191778 w 383555"/>
              <a:gd name="connsiteY3" fmla="*/ 398818 h 398818"/>
              <a:gd name="connsiteX4" fmla="*/ 0 w 383555"/>
              <a:gd name="connsiteY4" fmla="*/ 199409 h 398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3555" h="398818" fill="none" extrusionOk="0">
                <a:moveTo>
                  <a:pt x="0" y="199409"/>
                </a:moveTo>
                <a:cubicBezTo>
                  <a:pt x="4250" y="89592"/>
                  <a:pt x="91360" y="9617"/>
                  <a:pt x="191778" y="0"/>
                </a:cubicBezTo>
                <a:cubicBezTo>
                  <a:pt x="300092" y="22022"/>
                  <a:pt x="377257" y="110172"/>
                  <a:pt x="383556" y="199409"/>
                </a:cubicBezTo>
                <a:cubicBezTo>
                  <a:pt x="391020" y="299613"/>
                  <a:pt x="285300" y="401719"/>
                  <a:pt x="191778" y="398818"/>
                </a:cubicBezTo>
                <a:cubicBezTo>
                  <a:pt x="94118" y="397698"/>
                  <a:pt x="26427" y="291741"/>
                  <a:pt x="0" y="199409"/>
                </a:cubicBezTo>
                <a:close/>
              </a:path>
              <a:path w="383555" h="398818" stroke="0" extrusionOk="0">
                <a:moveTo>
                  <a:pt x="0" y="199409"/>
                </a:moveTo>
                <a:cubicBezTo>
                  <a:pt x="-13145" y="89840"/>
                  <a:pt x="102367" y="16227"/>
                  <a:pt x="191778" y="0"/>
                </a:cubicBezTo>
                <a:cubicBezTo>
                  <a:pt x="304281" y="13520"/>
                  <a:pt x="384385" y="114574"/>
                  <a:pt x="383556" y="199409"/>
                </a:cubicBezTo>
                <a:cubicBezTo>
                  <a:pt x="380705" y="305239"/>
                  <a:pt x="304012" y="406457"/>
                  <a:pt x="191778" y="398818"/>
                </a:cubicBezTo>
                <a:cubicBezTo>
                  <a:pt x="88291" y="389782"/>
                  <a:pt x="6067" y="320852"/>
                  <a:pt x="0" y="199409"/>
                </a:cubicBezTo>
                <a:close/>
              </a:path>
            </a:pathLst>
          </a:custGeom>
          <a:solidFill>
            <a:srgbClr val="339965">
              <a:alpha val="41000"/>
            </a:srgbClr>
          </a:solidFill>
          <a:ln w="19050" cap="rnd">
            <a:solidFill>
              <a:srgbClr val="339965"/>
            </a:solidFill>
            <a:prstDash val="lgDash"/>
            <a:round/>
            <a:extLst>
              <a:ext uri="{C807C97D-BFC1-408E-A445-0C87EB9F89A2}">
                <ask:lineSketchStyleProps xmlns:ask="http://schemas.microsoft.com/office/drawing/2018/sketchyshapes" sd="2650216993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E92EA9A5-85F2-9110-E9BA-A65ACE1F010F}"/>
              </a:ext>
            </a:extLst>
          </p:cNvPr>
          <p:cNvSpPr txBox="1"/>
          <p:nvPr userDrawn="1"/>
        </p:nvSpPr>
        <p:spPr>
          <a:xfrm>
            <a:off x="1023821" y="322471"/>
            <a:ext cx="84340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4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Espace </a:t>
            </a:r>
            <a:r>
              <a:rPr lang="fr-CA" sz="4000">
                <a:solidFill>
                  <a:srgbClr val="33996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MOBILITÉ</a:t>
            </a:r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48DCC6D6-B6A7-A429-CC29-46491D8C399B}"/>
              </a:ext>
            </a:extLst>
          </p:cNvPr>
          <p:cNvCxnSpPr>
            <a:cxnSpLocks/>
          </p:cNvCxnSpPr>
          <p:nvPr userDrawn="1"/>
        </p:nvCxnSpPr>
        <p:spPr>
          <a:xfrm>
            <a:off x="0" y="1244600"/>
            <a:ext cx="12293600" cy="0"/>
          </a:xfrm>
          <a:prstGeom prst="line">
            <a:avLst/>
          </a:prstGeom>
          <a:ln>
            <a:solidFill>
              <a:srgbClr val="33996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77028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lipse 1">
            <a:extLst>
              <a:ext uri="{FF2B5EF4-FFF2-40B4-BE49-F238E27FC236}">
                <a16:creationId xmlns:a16="http://schemas.microsoft.com/office/drawing/2014/main" id="{049F8368-B748-293A-DC61-CB7FAD2B056F}"/>
              </a:ext>
            </a:extLst>
          </p:cNvPr>
          <p:cNvSpPr/>
          <p:nvPr userDrawn="1"/>
        </p:nvSpPr>
        <p:spPr>
          <a:xfrm>
            <a:off x="-1441450" y="1698625"/>
            <a:ext cx="3365500" cy="3460750"/>
          </a:xfrm>
          <a:prstGeom prst="ellipse">
            <a:avLst/>
          </a:prstGeom>
          <a:solidFill>
            <a:srgbClr val="339965"/>
          </a:solidFill>
          <a:ln>
            <a:solidFill>
              <a:srgbClr val="33996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E8BE40D0-5926-BABF-26A0-EAF46BEEC6C2}"/>
              </a:ext>
            </a:extLst>
          </p:cNvPr>
          <p:cNvCxnSpPr/>
          <p:nvPr userDrawn="1"/>
        </p:nvCxnSpPr>
        <p:spPr>
          <a:xfrm>
            <a:off x="241300" y="241300"/>
            <a:ext cx="0" cy="6184900"/>
          </a:xfrm>
          <a:prstGeom prst="line">
            <a:avLst/>
          </a:prstGeom>
          <a:ln w="38100" cap="rnd" cmpd="dbl">
            <a:solidFill>
              <a:srgbClr val="339965"/>
            </a:solidFill>
            <a:prstDash val="sysDash"/>
            <a:round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13FA8450-419B-BFE9-A53E-D14CD47D590F}"/>
              </a:ext>
            </a:extLst>
          </p:cNvPr>
          <p:cNvCxnSpPr>
            <a:cxnSpLocks/>
          </p:cNvCxnSpPr>
          <p:nvPr userDrawn="1"/>
        </p:nvCxnSpPr>
        <p:spPr>
          <a:xfrm>
            <a:off x="241300" y="241300"/>
            <a:ext cx="11582400" cy="0"/>
          </a:xfrm>
          <a:prstGeom prst="line">
            <a:avLst/>
          </a:prstGeom>
          <a:ln w="38100" cap="rnd" cmpd="dbl">
            <a:solidFill>
              <a:srgbClr val="339965"/>
            </a:solidFill>
            <a:prstDash val="sysDash"/>
            <a:round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76181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llipse 6">
            <a:extLst>
              <a:ext uri="{FF2B5EF4-FFF2-40B4-BE49-F238E27FC236}">
                <a16:creationId xmlns:a16="http://schemas.microsoft.com/office/drawing/2014/main" id="{A9AA55E9-E1FB-BD7D-BCF9-2CEBC9C04585}"/>
              </a:ext>
            </a:extLst>
          </p:cNvPr>
          <p:cNvSpPr/>
          <p:nvPr userDrawn="1"/>
        </p:nvSpPr>
        <p:spPr>
          <a:xfrm>
            <a:off x="518145" y="477005"/>
            <a:ext cx="383555" cy="398818"/>
          </a:xfrm>
          <a:custGeom>
            <a:avLst/>
            <a:gdLst>
              <a:gd name="connsiteX0" fmla="*/ 0 w 383555"/>
              <a:gd name="connsiteY0" fmla="*/ 199409 h 398818"/>
              <a:gd name="connsiteX1" fmla="*/ 191778 w 383555"/>
              <a:gd name="connsiteY1" fmla="*/ 0 h 398818"/>
              <a:gd name="connsiteX2" fmla="*/ 383556 w 383555"/>
              <a:gd name="connsiteY2" fmla="*/ 199409 h 398818"/>
              <a:gd name="connsiteX3" fmla="*/ 191778 w 383555"/>
              <a:gd name="connsiteY3" fmla="*/ 398818 h 398818"/>
              <a:gd name="connsiteX4" fmla="*/ 0 w 383555"/>
              <a:gd name="connsiteY4" fmla="*/ 199409 h 398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3555" h="398818" fill="none" extrusionOk="0">
                <a:moveTo>
                  <a:pt x="0" y="199409"/>
                </a:moveTo>
                <a:cubicBezTo>
                  <a:pt x="4250" y="89592"/>
                  <a:pt x="91360" y="9617"/>
                  <a:pt x="191778" y="0"/>
                </a:cubicBezTo>
                <a:cubicBezTo>
                  <a:pt x="300092" y="22022"/>
                  <a:pt x="377257" y="110172"/>
                  <a:pt x="383556" y="199409"/>
                </a:cubicBezTo>
                <a:cubicBezTo>
                  <a:pt x="391020" y="299613"/>
                  <a:pt x="285300" y="401719"/>
                  <a:pt x="191778" y="398818"/>
                </a:cubicBezTo>
                <a:cubicBezTo>
                  <a:pt x="94118" y="397698"/>
                  <a:pt x="26427" y="291741"/>
                  <a:pt x="0" y="199409"/>
                </a:cubicBezTo>
                <a:close/>
              </a:path>
              <a:path w="383555" h="398818" stroke="0" extrusionOk="0">
                <a:moveTo>
                  <a:pt x="0" y="199409"/>
                </a:moveTo>
                <a:cubicBezTo>
                  <a:pt x="-13145" y="89840"/>
                  <a:pt x="102367" y="16227"/>
                  <a:pt x="191778" y="0"/>
                </a:cubicBezTo>
                <a:cubicBezTo>
                  <a:pt x="304281" y="13520"/>
                  <a:pt x="384385" y="114574"/>
                  <a:pt x="383556" y="199409"/>
                </a:cubicBezTo>
                <a:cubicBezTo>
                  <a:pt x="380705" y="305239"/>
                  <a:pt x="304012" y="406457"/>
                  <a:pt x="191778" y="398818"/>
                </a:cubicBezTo>
                <a:cubicBezTo>
                  <a:pt x="88291" y="389782"/>
                  <a:pt x="6067" y="320852"/>
                  <a:pt x="0" y="199409"/>
                </a:cubicBezTo>
                <a:close/>
              </a:path>
            </a:pathLst>
          </a:custGeom>
          <a:solidFill>
            <a:srgbClr val="339965">
              <a:alpha val="41000"/>
            </a:srgbClr>
          </a:solidFill>
          <a:ln w="19050" cap="rnd">
            <a:solidFill>
              <a:srgbClr val="339965"/>
            </a:solidFill>
            <a:prstDash val="lgDash"/>
            <a:round/>
            <a:extLst>
              <a:ext uri="{C807C97D-BFC1-408E-A445-0C87EB9F89A2}">
                <ask:lineSketchStyleProps xmlns:ask="http://schemas.microsoft.com/office/drawing/2018/sketchyshapes" sd="2650216993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E92EA9A5-85F2-9110-E9BA-A65ACE1F010F}"/>
              </a:ext>
            </a:extLst>
          </p:cNvPr>
          <p:cNvSpPr txBox="1"/>
          <p:nvPr userDrawn="1"/>
        </p:nvSpPr>
        <p:spPr>
          <a:xfrm>
            <a:off x="1023821" y="322471"/>
            <a:ext cx="84340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4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Carrière </a:t>
            </a:r>
            <a:r>
              <a:rPr lang="fr-CA" sz="4000">
                <a:solidFill>
                  <a:srgbClr val="33996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FRANCON</a:t>
            </a:r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48DCC6D6-B6A7-A429-CC29-46491D8C399B}"/>
              </a:ext>
            </a:extLst>
          </p:cNvPr>
          <p:cNvCxnSpPr>
            <a:cxnSpLocks/>
          </p:cNvCxnSpPr>
          <p:nvPr userDrawn="1"/>
        </p:nvCxnSpPr>
        <p:spPr>
          <a:xfrm>
            <a:off x="0" y="1244600"/>
            <a:ext cx="12293600" cy="0"/>
          </a:xfrm>
          <a:prstGeom prst="line">
            <a:avLst/>
          </a:prstGeom>
          <a:ln>
            <a:solidFill>
              <a:srgbClr val="33996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69771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llipse 6">
            <a:extLst>
              <a:ext uri="{FF2B5EF4-FFF2-40B4-BE49-F238E27FC236}">
                <a16:creationId xmlns:a16="http://schemas.microsoft.com/office/drawing/2014/main" id="{A9AA55E9-E1FB-BD7D-BCF9-2CEBC9C04585}"/>
              </a:ext>
            </a:extLst>
          </p:cNvPr>
          <p:cNvSpPr/>
          <p:nvPr userDrawn="1"/>
        </p:nvSpPr>
        <p:spPr>
          <a:xfrm>
            <a:off x="518145" y="477005"/>
            <a:ext cx="383555" cy="398818"/>
          </a:xfrm>
          <a:custGeom>
            <a:avLst/>
            <a:gdLst>
              <a:gd name="connsiteX0" fmla="*/ 0 w 383555"/>
              <a:gd name="connsiteY0" fmla="*/ 199409 h 398818"/>
              <a:gd name="connsiteX1" fmla="*/ 191778 w 383555"/>
              <a:gd name="connsiteY1" fmla="*/ 0 h 398818"/>
              <a:gd name="connsiteX2" fmla="*/ 383556 w 383555"/>
              <a:gd name="connsiteY2" fmla="*/ 199409 h 398818"/>
              <a:gd name="connsiteX3" fmla="*/ 191778 w 383555"/>
              <a:gd name="connsiteY3" fmla="*/ 398818 h 398818"/>
              <a:gd name="connsiteX4" fmla="*/ 0 w 383555"/>
              <a:gd name="connsiteY4" fmla="*/ 199409 h 398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3555" h="398818" fill="none" extrusionOk="0">
                <a:moveTo>
                  <a:pt x="0" y="199409"/>
                </a:moveTo>
                <a:cubicBezTo>
                  <a:pt x="4250" y="89592"/>
                  <a:pt x="91360" y="9617"/>
                  <a:pt x="191778" y="0"/>
                </a:cubicBezTo>
                <a:cubicBezTo>
                  <a:pt x="300092" y="22022"/>
                  <a:pt x="377257" y="110172"/>
                  <a:pt x="383556" y="199409"/>
                </a:cubicBezTo>
                <a:cubicBezTo>
                  <a:pt x="391020" y="299613"/>
                  <a:pt x="285300" y="401719"/>
                  <a:pt x="191778" y="398818"/>
                </a:cubicBezTo>
                <a:cubicBezTo>
                  <a:pt x="94118" y="397698"/>
                  <a:pt x="26427" y="291741"/>
                  <a:pt x="0" y="199409"/>
                </a:cubicBezTo>
                <a:close/>
              </a:path>
              <a:path w="383555" h="398818" stroke="0" extrusionOk="0">
                <a:moveTo>
                  <a:pt x="0" y="199409"/>
                </a:moveTo>
                <a:cubicBezTo>
                  <a:pt x="-13145" y="89840"/>
                  <a:pt x="102367" y="16227"/>
                  <a:pt x="191778" y="0"/>
                </a:cubicBezTo>
                <a:cubicBezTo>
                  <a:pt x="304281" y="13520"/>
                  <a:pt x="384385" y="114574"/>
                  <a:pt x="383556" y="199409"/>
                </a:cubicBezTo>
                <a:cubicBezTo>
                  <a:pt x="380705" y="305239"/>
                  <a:pt x="304012" y="406457"/>
                  <a:pt x="191778" y="398818"/>
                </a:cubicBezTo>
                <a:cubicBezTo>
                  <a:pt x="88291" y="389782"/>
                  <a:pt x="6067" y="320852"/>
                  <a:pt x="0" y="199409"/>
                </a:cubicBezTo>
                <a:close/>
              </a:path>
            </a:pathLst>
          </a:custGeom>
          <a:solidFill>
            <a:srgbClr val="EFE134">
              <a:alpha val="41000"/>
            </a:srgbClr>
          </a:solidFill>
          <a:ln w="19050" cap="rnd">
            <a:solidFill>
              <a:srgbClr val="EFE134"/>
            </a:solidFill>
            <a:prstDash val="lgDash"/>
            <a:round/>
            <a:extLst>
              <a:ext uri="{C807C97D-BFC1-408E-A445-0C87EB9F89A2}">
                <ask:lineSketchStyleProps xmlns:ask="http://schemas.microsoft.com/office/drawing/2018/sketchyshapes" sd="2650216993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E92EA9A5-85F2-9110-E9BA-A65ACE1F010F}"/>
              </a:ext>
            </a:extLst>
          </p:cNvPr>
          <p:cNvSpPr txBox="1"/>
          <p:nvPr userDrawn="1"/>
        </p:nvSpPr>
        <p:spPr>
          <a:xfrm>
            <a:off x="1023821" y="322471"/>
            <a:ext cx="84340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4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Participation </a:t>
            </a:r>
            <a:r>
              <a:rPr lang="fr-CA" sz="4000">
                <a:solidFill>
                  <a:srgbClr val="EFE13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CITOYENNE</a:t>
            </a:r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48DCC6D6-B6A7-A429-CC29-46491D8C399B}"/>
              </a:ext>
            </a:extLst>
          </p:cNvPr>
          <p:cNvCxnSpPr>
            <a:cxnSpLocks/>
          </p:cNvCxnSpPr>
          <p:nvPr userDrawn="1"/>
        </p:nvCxnSpPr>
        <p:spPr>
          <a:xfrm>
            <a:off x="0" y="1244600"/>
            <a:ext cx="12293600" cy="0"/>
          </a:xfrm>
          <a:prstGeom prst="line">
            <a:avLst/>
          </a:prstGeom>
          <a:ln>
            <a:solidFill>
              <a:srgbClr val="EFE13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42287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55AF952A-D69B-C66B-6FF0-BA1EF0DDCAD5}"/>
              </a:ext>
            </a:extLst>
          </p:cNvPr>
          <p:cNvCxnSpPr>
            <a:cxnSpLocks/>
          </p:cNvCxnSpPr>
          <p:nvPr userDrawn="1"/>
        </p:nvCxnSpPr>
        <p:spPr>
          <a:xfrm>
            <a:off x="1130300" y="1689100"/>
            <a:ext cx="0" cy="4577636"/>
          </a:xfrm>
          <a:prstGeom prst="line">
            <a:avLst/>
          </a:prstGeom>
          <a:ln w="60325" cap="rnd" cmpd="dbl">
            <a:solidFill>
              <a:srgbClr val="38C2DB"/>
            </a:solidFill>
            <a:prstDash val="sys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31">
            <a:extLst>
              <a:ext uri="{FF2B5EF4-FFF2-40B4-BE49-F238E27FC236}">
                <a16:creationId xmlns:a16="http://schemas.microsoft.com/office/drawing/2014/main" id="{907C41DC-975B-F146-3A77-7E5F328BA53F}"/>
              </a:ext>
            </a:extLst>
          </p:cNvPr>
          <p:cNvCxnSpPr>
            <a:cxnSpLocks/>
          </p:cNvCxnSpPr>
          <p:nvPr userDrawn="1"/>
        </p:nvCxnSpPr>
        <p:spPr>
          <a:xfrm>
            <a:off x="2115214" y="4817660"/>
            <a:ext cx="0" cy="768963"/>
          </a:xfrm>
          <a:prstGeom prst="line">
            <a:avLst/>
          </a:prstGeom>
          <a:ln w="60325" cap="rnd" cmpd="dbl">
            <a:solidFill>
              <a:srgbClr val="38C2DB"/>
            </a:solidFill>
            <a:prstDash val="sysDash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75267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20588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07862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7652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90100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607338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322C6743-7927-2C3B-296D-8FDF9FAA961E}"/>
              </a:ext>
            </a:extLst>
          </p:cNvPr>
          <p:cNvSpPr txBox="1"/>
          <p:nvPr userDrawn="1"/>
        </p:nvSpPr>
        <p:spPr>
          <a:xfrm>
            <a:off x="726743" y="422659"/>
            <a:ext cx="1055995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fr-CA" sz="4000" cap="small" baseline="0">
                <a:solidFill>
                  <a:srgbClr val="38C2DB"/>
                </a:solidFill>
              </a:rPr>
              <a:t>Élections au conseil d’administration </a:t>
            </a:r>
          </a:p>
        </p:txBody>
      </p:sp>
    </p:spTree>
    <p:extLst>
      <p:ext uri="{BB962C8B-B14F-4D97-AF65-F5344CB8AC3E}">
        <p14:creationId xmlns:p14="http://schemas.microsoft.com/office/powerpoint/2010/main" val="104313437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extérieur&#10;&#10;Description générée automatiquement">
            <a:extLst>
              <a:ext uri="{FF2B5EF4-FFF2-40B4-BE49-F238E27FC236}">
                <a16:creationId xmlns:a16="http://schemas.microsoft.com/office/drawing/2014/main" id="{B029886E-3162-5B64-CD3E-EE19AF4282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rgbClr val="38C2DB">
                <a:tint val="45000"/>
                <a:satMod val="400000"/>
              </a:srgbClr>
            </a:duotone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421" y="-78475"/>
            <a:ext cx="13400351" cy="7014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70085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84190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Une image contenant ciel, extérieur, eau, nature&#10;&#10;Description générée automatiquement">
            <a:extLst>
              <a:ext uri="{FF2B5EF4-FFF2-40B4-BE49-F238E27FC236}">
                <a16:creationId xmlns:a16="http://schemas.microsoft.com/office/drawing/2014/main" id="{48F15685-E178-5845-7E0A-7E9F855A23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prstClr val="black"/>
              <a:srgbClr val="38C2DB">
                <a:tint val="45000"/>
                <a:satMod val="400000"/>
              </a:srgbClr>
            </a:duotone>
            <a:alphaModFix amt="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917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5841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7D72DD7-750E-2D9D-74B6-1052C6C7BF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  <a:duotone>
              <a:prstClr val="black"/>
              <a:srgbClr val="38C2DB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5725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1651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85C29C6-69E1-7A56-5894-A0D7D91827D5}"/>
              </a:ext>
            </a:extLst>
          </p:cNvPr>
          <p:cNvSpPr/>
          <p:nvPr userDrawn="1"/>
        </p:nvSpPr>
        <p:spPr>
          <a:xfrm>
            <a:off x="8507104" y="0"/>
            <a:ext cx="1842448" cy="4326340"/>
          </a:xfrm>
          <a:prstGeom prst="rect">
            <a:avLst/>
          </a:prstGeom>
          <a:solidFill>
            <a:schemeClr val="bg1">
              <a:alpha val="20000"/>
            </a:schemeClr>
          </a:solidFill>
          <a:ln w="25400" cap="rnd">
            <a:gradFill flip="none" rotWithShape="1">
              <a:gsLst>
                <a:gs pos="73000">
                  <a:srgbClr val="38C2DB"/>
                </a:gs>
                <a:gs pos="45000">
                  <a:srgbClr val="BF416D"/>
                </a:gs>
              </a:gsLst>
              <a:lin ang="2700000" scaled="1"/>
              <a:tileRect/>
            </a:gra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F18B40B-E53D-F2B6-8BB4-7135C330A6E9}"/>
              </a:ext>
            </a:extLst>
          </p:cNvPr>
          <p:cNvSpPr/>
          <p:nvPr userDrawn="1"/>
        </p:nvSpPr>
        <p:spPr>
          <a:xfrm>
            <a:off x="10349552" y="3725839"/>
            <a:ext cx="1842448" cy="3132161"/>
          </a:xfrm>
          <a:prstGeom prst="rect">
            <a:avLst/>
          </a:prstGeom>
          <a:solidFill>
            <a:schemeClr val="bg1">
              <a:alpha val="20000"/>
            </a:schemeClr>
          </a:solidFill>
          <a:ln w="25400" cap="rnd">
            <a:gradFill flip="none" rotWithShape="1">
              <a:gsLst>
                <a:gs pos="15000">
                  <a:srgbClr val="38C2DB"/>
                </a:gs>
                <a:gs pos="9000">
                  <a:srgbClr val="BF416D"/>
                </a:gs>
              </a:gsLst>
              <a:lin ang="2700000" scaled="1"/>
              <a:tileRect/>
            </a:gra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7073845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748C1BD6-BC6A-4E57-9E84-E8A26C100173}"/>
              </a:ext>
            </a:extLst>
          </p:cNvPr>
          <p:cNvSpPr txBox="1"/>
          <p:nvPr userDrawn="1"/>
        </p:nvSpPr>
        <p:spPr>
          <a:xfrm>
            <a:off x="409432" y="2172901"/>
            <a:ext cx="476306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Aft>
                <a:spcPts val="600"/>
              </a:spcAft>
            </a:pPr>
            <a:r>
              <a:rPr lang="fr-CA" sz="4000" cap="small" baseline="0">
                <a:solidFill>
                  <a:srgbClr val="38C2DB"/>
                </a:solidFill>
              </a:rPr>
              <a:t>Présentation du rapport annuel d’activités 2021-2022 </a:t>
            </a:r>
          </a:p>
        </p:txBody>
      </p:sp>
      <p:pic>
        <p:nvPicPr>
          <p:cNvPr id="8" name="Image 7" descr="Une image contenant texte, carte de visite&#10;&#10;Description générée automatiquement">
            <a:extLst>
              <a:ext uri="{FF2B5EF4-FFF2-40B4-BE49-F238E27FC236}">
                <a16:creationId xmlns:a16="http://schemas.microsoft.com/office/drawing/2014/main" id="{2FDCB9B6-65BC-DB40-4442-C92AF71F95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0" t="4682" r="20620"/>
          <a:stretch/>
        </p:blipFill>
        <p:spPr>
          <a:xfrm>
            <a:off x="5405178" y="0"/>
            <a:ext cx="67868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5438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llipse 6">
            <a:extLst>
              <a:ext uri="{FF2B5EF4-FFF2-40B4-BE49-F238E27FC236}">
                <a16:creationId xmlns:a16="http://schemas.microsoft.com/office/drawing/2014/main" id="{A9AA55E9-E1FB-BD7D-BCF9-2CEBC9C04585}"/>
              </a:ext>
            </a:extLst>
          </p:cNvPr>
          <p:cNvSpPr/>
          <p:nvPr userDrawn="1"/>
        </p:nvSpPr>
        <p:spPr>
          <a:xfrm>
            <a:off x="490848" y="470181"/>
            <a:ext cx="369908" cy="385170"/>
          </a:xfrm>
          <a:custGeom>
            <a:avLst/>
            <a:gdLst>
              <a:gd name="connsiteX0" fmla="*/ 0 w 369908"/>
              <a:gd name="connsiteY0" fmla="*/ 192585 h 385170"/>
              <a:gd name="connsiteX1" fmla="*/ 184954 w 369908"/>
              <a:gd name="connsiteY1" fmla="*/ 0 h 385170"/>
              <a:gd name="connsiteX2" fmla="*/ 369908 w 369908"/>
              <a:gd name="connsiteY2" fmla="*/ 192585 h 385170"/>
              <a:gd name="connsiteX3" fmla="*/ 184954 w 369908"/>
              <a:gd name="connsiteY3" fmla="*/ 385170 h 385170"/>
              <a:gd name="connsiteX4" fmla="*/ 0 w 369908"/>
              <a:gd name="connsiteY4" fmla="*/ 192585 h 385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9908" h="385170" fill="none" extrusionOk="0">
                <a:moveTo>
                  <a:pt x="0" y="192585"/>
                </a:moveTo>
                <a:cubicBezTo>
                  <a:pt x="2655" y="86419"/>
                  <a:pt x="94032" y="19633"/>
                  <a:pt x="184954" y="0"/>
                </a:cubicBezTo>
                <a:cubicBezTo>
                  <a:pt x="289551" y="22499"/>
                  <a:pt x="367167" y="95314"/>
                  <a:pt x="369908" y="192585"/>
                </a:cubicBezTo>
                <a:cubicBezTo>
                  <a:pt x="379817" y="285769"/>
                  <a:pt x="285011" y="385659"/>
                  <a:pt x="184954" y="385170"/>
                </a:cubicBezTo>
                <a:cubicBezTo>
                  <a:pt x="104547" y="382222"/>
                  <a:pt x="19526" y="285796"/>
                  <a:pt x="0" y="192585"/>
                </a:cubicBezTo>
                <a:close/>
              </a:path>
              <a:path w="369908" h="385170" stroke="0" extrusionOk="0">
                <a:moveTo>
                  <a:pt x="0" y="192585"/>
                </a:moveTo>
                <a:cubicBezTo>
                  <a:pt x="-23060" y="87209"/>
                  <a:pt x="88886" y="5976"/>
                  <a:pt x="184954" y="0"/>
                </a:cubicBezTo>
                <a:cubicBezTo>
                  <a:pt x="296431" y="19150"/>
                  <a:pt x="369987" y="88623"/>
                  <a:pt x="369908" y="192585"/>
                </a:cubicBezTo>
                <a:cubicBezTo>
                  <a:pt x="368578" y="296940"/>
                  <a:pt x="301934" y="403104"/>
                  <a:pt x="184954" y="385170"/>
                </a:cubicBezTo>
                <a:cubicBezTo>
                  <a:pt x="83563" y="382358"/>
                  <a:pt x="7448" y="312833"/>
                  <a:pt x="0" y="192585"/>
                </a:cubicBezTo>
                <a:close/>
              </a:path>
            </a:pathLst>
          </a:custGeom>
          <a:solidFill>
            <a:srgbClr val="EE753E">
              <a:alpha val="41000"/>
            </a:srgbClr>
          </a:solidFill>
          <a:ln w="19050" cap="rnd">
            <a:solidFill>
              <a:srgbClr val="EE753E"/>
            </a:solidFill>
            <a:prstDash val="lgDash"/>
            <a:round/>
            <a:extLst>
              <a:ext uri="{C807C97D-BFC1-408E-A445-0C87EB9F89A2}">
                <ask:lineSketchStyleProps xmlns:ask="http://schemas.microsoft.com/office/drawing/2018/sketchyshapes" sd="2650216993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E92EA9A5-85F2-9110-E9BA-A65ACE1F010F}"/>
              </a:ext>
            </a:extLst>
          </p:cNvPr>
          <p:cNvSpPr txBox="1"/>
          <p:nvPr userDrawn="1"/>
        </p:nvSpPr>
        <p:spPr>
          <a:xfrm>
            <a:off x="901700" y="322471"/>
            <a:ext cx="6527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4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Espace </a:t>
            </a:r>
            <a:r>
              <a:rPr lang="fr-CA" sz="4000">
                <a:solidFill>
                  <a:srgbClr val="EE753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ALIMENTATION</a:t>
            </a:r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48DCC6D6-B6A7-A429-CC29-46491D8C399B}"/>
              </a:ext>
            </a:extLst>
          </p:cNvPr>
          <p:cNvCxnSpPr>
            <a:cxnSpLocks/>
          </p:cNvCxnSpPr>
          <p:nvPr userDrawn="1"/>
        </p:nvCxnSpPr>
        <p:spPr>
          <a:xfrm>
            <a:off x="0" y="1244600"/>
            <a:ext cx="12293600" cy="0"/>
          </a:xfrm>
          <a:prstGeom prst="line">
            <a:avLst/>
          </a:prstGeom>
          <a:ln>
            <a:solidFill>
              <a:srgbClr val="EE753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20472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7D54B6A-21F6-ED77-4C72-5888FE7B913F}"/>
              </a:ext>
            </a:extLst>
          </p:cNvPr>
          <p:cNvSpPr/>
          <p:nvPr userDrawn="1"/>
        </p:nvSpPr>
        <p:spPr>
          <a:xfrm>
            <a:off x="9385300" y="0"/>
            <a:ext cx="2806700" cy="6858000"/>
          </a:xfrm>
          <a:prstGeom prst="rect">
            <a:avLst/>
          </a:prstGeom>
          <a:solidFill>
            <a:srgbClr val="EE753E"/>
          </a:solidFill>
          <a:ln>
            <a:solidFill>
              <a:srgbClr val="EE75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89815486-2B49-6BB0-D748-8BF7746C21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3798" y="3601938"/>
            <a:ext cx="2806700" cy="2862462"/>
          </a:xfrm>
          <a:prstGeom prst="rect">
            <a:avLst/>
          </a:prstGeom>
        </p:spPr>
      </p:pic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2572D110-7E92-7237-6BCF-8110A11F52EB}"/>
              </a:ext>
            </a:extLst>
          </p:cNvPr>
          <p:cNvCxnSpPr/>
          <p:nvPr userDrawn="1"/>
        </p:nvCxnSpPr>
        <p:spPr>
          <a:xfrm>
            <a:off x="241300" y="241300"/>
            <a:ext cx="0" cy="6184900"/>
          </a:xfrm>
          <a:prstGeom prst="line">
            <a:avLst/>
          </a:prstGeom>
          <a:ln w="38100" cap="rnd" cmpd="dbl">
            <a:solidFill>
              <a:srgbClr val="EE753E"/>
            </a:solidFill>
            <a:prstDash val="sysDash"/>
            <a:round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92222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llipse 6">
            <a:extLst>
              <a:ext uri="{FF2B5EF4-FFF2-40B4-BE49-F238E27FC236}">
                <a16:creationId xmlns:a16="http://schemas.microsoft.com/office/drawing/2014/main" id="{A9AA55E9-E1FB-BD7D-BCF9-2CEBC9C04585}"/>
              </a:ext>
            </a:extLst>
          </p:cNvPr>
          <p:cNvSpPr/>
          <p:nvPr userDrawn="1"/>
        </p:nvSpPr>
        <p:spPr>
          <a:xfrm>
            <a:off x="449905" y="477005"/>
            <a:ext cx="383555" cy="398818"/>
          </a:xfrm>
          <a:custGeom>
            <a:avLst/>
            <a:gdLst>
              <a:gd name="connsiteX0" fmla="*/ 0 w 383555"/>
              <a:gd name="connsiteY0" fmla="*/ 199409 h 398818"/>
              <a:gd name="connsiteX1" fmla="*/ 191778 w 383555"/>
              <a:gd name="connsiteY1" fmla="*/ 0 h 398818"/>
              <a:gd name="connsiteX2" fmla="*/ 383556 w 383555"/>
              <a:gd name="connsiteY2" fmla="*/ 199409 h 398818"/>
              <a:gd name="connsiteX3" fmla="*/ 191778 w 383555"/>
              <a:gd name="connsiteY3" fmla="*/ 398818 h 398818"/>
              <a:gd name="connsiteX4" fmla="*/ 0 w 383555"/>
              <a:gd name="connsiteY4" fmla="*/ 199409 h 398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3555" h="398818" fill="none" extrusionOk="0">
                <a:moveTo>
                  <a:pt x="0" y="199409"/>
                </a:moveTo>
                <a:cubicBezTo>
                  <a:pt x="4250" y="89592"/>
                  <a:pt x="91360" y="9617"/>
                  <a:pt x="191778" y="0"/>
                </a:cubicBezTo>
                <a:cubicBezTo>
                  <a:pt x="300092" y="22022"/>
                  <a:pt x="377257" y="110172"/>
                  <a:pt x="383556" y="199409"/>
                </a:cubicBezTo>
                <a:cubicBezTo>
                  <a:pt x="391020" y="299613"/>
                  <a:pt x="285300" y="401719"/>
                  <a:pt x="191778" y="398818"/>
                </a:cubicBezTo>
                <a:cubicBezTo>
                  <a:pt x="94118" y="397698"/>
                  <a:pt x="26427" y="291741"/>
                  <a:pt x="0" y="199409"/>
                </a:cubicBezTo>
                <a:close/>
              </a:path>
              <a:path w="383555" h="398818" stroke="0" extrusionOk="0">
                <a:moveTo>
                  <a:pt x="0" y="199409"/>
                </a:moveTo>
                <a:cubicBezTo>
                  <a:pt x="-13145" y="89840"/>
                  <a:pt x="102367" y="16227"/>
                  <a:pt x="191778" y="0"/>
                </a:cubicBezTo>
                <a:cubicBezTo>
                  <a:pt x="304281" y="13520"/>
                  <a:pt x="384385" y="114574"/>
                  <a:pt x="383556" y="199409"/>
                </a:cubicBezTo>
                <a:cubicBezTo>
                  <a:pt x="380705" y="305239"/>
                  <a:pt x="304012" y="406457"/>
                  <a:pt x="191778" y="398818"/>
                </a:cubicBezTo>
                <a:cubicBezTo>
                  <a:pt x="88291" y="389782"/>
                  <a:pt x="6067" y="320852"/>
                  <a:pt x="0" y="199409"/>
                </a:cubicBezTo>
                <a:close/>
              </a:path>
            </a:pathLst>
          </a:custGeom>
          <a:solidFill>
            <a:srgbClr val="BF416D">
              <a:alpha val="41000"/>
            </a:srgbClr>
          </a:solidFill>
          <a:ln w="19050" cap="rnd">
            <a:solidFill>
              <a:srgbClr val="BF416D"/>
            </a:solidFill>
            <a:prstDash val="lgDash"/>
            <a:round/>
            <a:extLst>
              <a:ext uri="{C807C97D-BFC1-408E-A445-0C87EB9F89A2}">
                <ask:lineSketchStyleProps xmlns:ask="http://schemas.microsoft.com/office/drawing/2018/sketchyshapes" sd="2650216993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E92EA9A5-85F2-9110-E9BA-A65ACE1F010F}"/>
              </a:ext>
            </a:extLst>
          </p:cNvPr>
          <p:cNvSpPr txBox="1"/>
          <p:nvPr userDrawn="1"/>
        </p:nvSpPr>
        <p:spPr>
          <a:xfrm>
            <a:off x="901700" y="322471"/>
            <a:ext cx="6527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4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Espace </a:t>
            </a:r>
            <a:r>
              <a:rPr lang="fr-CA" sz="4000">
                <a:solidFill>
                  <a:srgbClr val="BF416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CULTURE</a:t>
            </a:r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48DCC6D6-B6A7-A429-CC29-46491D8C399B}"/>
              </a:ext>
            </a:extLst>
          </p:cNvPr>
          <p:cNvCxnSpPr>
            <a:cxnSpLocks/>
          </p:cNvCxnSpPr>
          <p:nvPr userDrawn="1"/>
        </p:nvCxnSpPr>
        <p:spPr>
          <a:xfrm>
            <a:off x="0" y="1244600"/>
            <a:ext cx="12293600" cy="0"/>
          </a:xfrm>
          <a:prstGeom prst="line">
            <a:avLst/>
          </a:prstGeom>
          <a:ln>
            <a:solidFill>
              <a:srgbClr val="BF416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83051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6203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2" r:id="rId3"/>
    <p:sldLayoutId id="2147483663" r:id="rId4"/>
    <p:sldLayoutId id="2147483664" r:id="rId5"/>
    <p:sldLayoutId id="2147483665" r:id="rId6"/>
    <p:sldLayoutId id="2147483651" r:id="rId7"/>
    <p:sldLayoutId id="2147483652" r:id="rId8"/>
    <p:sldLayoutId id="2147483660" r:id="rId9"/>
    <p:sldLayoutId id="2147483661" r:id="rId10"/>
    <p:sldLayoutId id="2147483666" r:id="rId11"/>
    <p:sldLayoutId id="2147483668" r:id="rId12"/>
    <p:sldLayoutId id="2147483669" r:id="rId13"/>
    <p:sldLayoutId id="2147483670" r:id="rId14"/>
    <p:sldLayoutId id="2147483671" r:id="rId15"/>
    <p:sldLayoutId id="2147483672" r:id="rId16"/>
    <p:sldLayoutId id="2147483667" r:id="rId17"/>
    <p:sldLayoutId id="2147483673" r:id="rId18"/>
    <p:sldLayoutId id="2147483674" r:id="rId19"/>
    <p:sldLayoutId id="2147483654" r:id="rId20"/>
    <p:sldLayoutId id="2147483675" r:id="rId21"/>
    <p:sldLayoutId id="2147483655" r:id="rId22"/>
    <p:sldLayoutId id="2147483676" r:id="rId23"/>
    <p:sldLayoutId id="2147483677" r:id="rId24"/>
    <p:sldLayoutId id="2147483679" r:id="rId25"/>
    <p:sldLayoutId id="2147483680" r:id="rId26"/>
    <p:sldLayoutId id="2147483681" r:id="rId2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tags" Target="../tags/tag20.xml"/><Relationship Id="rId7" Type="http://schemas.openxmlformats.org/officeDocument/2006/relationships/image" Target="../media/image24.png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slideLayout" Target="../slideLayouts/slideLayout13.xml"/><Relationship Id="rId5" Type="http://schemas.openxmlformats.org/officeDocument/2006/relationships/tags" Target="../tags/tag22.xml"/><Relationship Id="rId4" Type="http://schemas.openxmlformats.org/officeDocument/2006/relationships/tags" Target="../tags/tag21.xml"/><Relationship Id="rId9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tags" Target="../tags/tag25.xml"/><Relationship Id="rId7" Type="http://schemas.openxmlformats.org/officeDocument/2006/relationships/image" Target="../media/image27.png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slideLayout" Target="../slideLayouts/slideLayout14.xml"/><Relationship Id="rId5" Type="http://schemas.openxmlformats.org/officeDocument/2006/relationships/tags" Target="../tags/tag27.xml"/><Relationship Id="rId10" Type="http://schemas.openxmlformats.org/officeDocument/2006/relationships/image" Target="../media/image30.png"/><Relationship Id="rId4" Type="http://schemas.openxmlformats.org/officeDocument/2006/relationships/tags" Target="../tags/tag26.xml"/><Relationship Id="rId9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tags" Target="../tags/tag30.xml"/><Relationship Id="rId7" Type="http://schemas.openxmlformats.org/officeDocument/2006/relationships/image" Target="../media/image31.jpeg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slideLayout" Target="../slideLayouts/slideLayout16.xml"/><Relationship Id="rId5" Type="http://schemas.openxmlformats.org/officeDocument/2006/relationships/tags" Target="../tags/tag32.xml"/><Relationship Id="rId10" Type="http://schemas.openxmlformats.org/officeDocument/2006/relationships/image" Target="../media/image34.jpeg"/><Relationship Id="rId4" Type="http://schemas.openxmlformats.org/officeDocument/2006/relationships/tags" Target="../tags/tag31.xml"/><Relationship Id="rId9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9.xml"/><Relationship Id="rId1" Type="http://schemas.openxmlformats.org/officeDocument/2006/relationships/tags" Target="../tags/tag3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tags" Target="../tags/tag39.xml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6" Type="http://schemas.microsoft.com/office/2007/relationships/hdphoto" Target="../media/hdphoto2.wdp"/><Relationship Id="rId5" Type="http://schemas.openxmlformats.org/officeDocument/2006/relationships/image" Target="../media/image38.png"/><Relationship Id="rId4" Type="http://schemas.openxmlformats.org/officeDocument/2006/relationships/slideLayout" Target="../slideLayouts/slideLayout2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5" Type="http://schemas.openxmlformats.org/officeDocument/2006/relationships/image" Target="../media/image39.jpeg"/><Relationship Id="rId4" Type="http://schemas.openxmlformats.org/officeDocument/2006/relationships/slideLayout" Target="../slideLayouts/slideLayout2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4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tags" Target="../tags/tag47.xml"/><Relationship Id="rId2" Type="http://schemas.openxmlformats.org/officeDocument/2006/relationships/tags" Target="../tags/tag46.xml"/><Relationship Id="rId1" Type="http://schemas.openxmlformats.org/officeDocument/2006/relationships/tags" Target="../tags/tag45.xml"/><Relationship Id="rId5" Type="http://schemas.openxmlformats.org/officeDocument/2006/relationships/image" Target="../media/image41.jpeg"/><Relationship Id="rId4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tags" Target="../tags/tag50.xml"/><Relationship Id="rId2" Type="http://schemas.openxmlformats.org/officeDocument/2006/relationships/tags" Target="../tags/tag49.xml"/><Relationship Id="rId1" Type="http://schemas.openxmlformats.org/officeDocument/2006/relationships/tags" Target="../tags/tag48.xml"/><Relationship Id="rId5" Type="http://schemas.openxmlformats.org/officeDocument/2006/relationships/image" Target="../media/image42.jpeg"/><Relationship Id="rId4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tags" Target="../tags/tag58.xml"/><Relationship Id="rId3" Type="http://schemas.openxmlformats.org/officeDocument/2006/relationships/tags" Target="../tags/tag53.xml"/><Relationship Id="rId7" Type="http://schemas.openxmlformats.org/officeDocument/2006/relationships/tags" Target="../tags/tag57.xml"/><Relationship Id="rId2" Type="http://schemas.openxmlformats.org/officeDocument/2006/relationships/tags" Target="../tags/tag52.xml"/><Relationship Id="rId1" Type="http://schemas.openxmlformats.org/officeDocument/2006/relationships/tags" Target="../tags/tag51.xml"/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10" Type="http://schemas.openxmlformats.org/officeDocument/2006/relationships/image" Target="../media/image43.png"/><Relationship Id="rId4" Type="http://schemas.openxmlformats.org/officeDocument/2006/relationships/tags" Target="../tags/tag54.xml"/><Relationship Id="rId9" Type="http://schemas.openxmlformats.org/officeDocument/2006/relationships/slideLayout" Target="../slideLayouts/slideLayout2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tags" Target="../tags/tag59.xml"/><Relationship Id="rId5" Type="http://schemas.openxmlformats.org/officeDocument/2006/relationships/image" Target="../media/image44.jpeg"/><Relationship Id="rId4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tags" Target="../tags/tag64.xml"/><Relationship Id="rId2" Type="http://schemas.openxmlformats.org/officeDocument/2006/relationships/tags" Target="../tags/tag63.xml"/><Relationship Id="rId1" Type="http://schemas.openxmlformats.org/officeDocument/2006/relationships/tags" Target="../tags/tag62.xml"/><Relationship Id="rId5" Type="http://schemas.openxmlformats.org/officeDocument/2006/relationships/image" Target="../media/image45.jpeg"/><Relationship Id="rId4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tags" Target="../tags/tag5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tags" Target="../tags/tag8.xml"/><Relationship Id="rId7" Type="http://schemas.openxmlformats.org/officeDocument/2006/relationships/notesSlide" Target="../notesSlides/notesSlide1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slideLayout" Target="../slideLayouts/slideLayout9.xml"/><Relationship Id="rId11" Type="http://schemas.openxmlformats.org/officeDocument/2006/relationships/image" Target="../media/image17.png"/><Relationship Id="rId5" Type="http://schemas.openxmlformats.org/officeDocument/2006/relationships/tags" Target="../tags/tag10.xml"/><Relationship Id="rId10" Type="http://schemas.openxmlformats.org/officeDocument/2006/relationships/image" Target="../media/image16.png"/><Relationship Id="rId4" Type="http://schemas.openxmlformats.org/officeDocument/2006/relationships/tags" Target="../tags/tag9.xml"/><Relationship Id="rId9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tags" Target="../tags/tag15.xml"/><Relationship Id="rId7" Type="http://schemas.openxmlformats.org/officeDocument/2006/relationships/image" Target="../media/image19.jpeg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slideLayout" Target="../slideLayouts/slideLayout12.xml"/><Relationship Id="rId11" Type="http://schemas.openxmlformats.org/officeDocument/2006/relationships/image" Target="../media/image23.jpeg"/><Relationship Id="rId5" Type="http://schemas.openxmlformats.org/officeDocument/2006/relationships/tags" Target="../tags/tag17.xml"/><Relationship Id="rId10" Type="http://schemas.openxmlformats.org/officeDocument/2006/relationships/image" Target="../media/image22.jpeg"/><Relationship Id="rId4" Type="http://schemas.openxmlformats.org/officeDocument/2006/relationships/tags" Target="../tags/tag16.xml"/><Relationship Id="rId9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DEEF868F-0D6B-E20B-81C3-1EEC898D6325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2671777" y="549747"/>
            <a:ext cx="7397086" cy="3729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7000"/>
              </a:lnSpc>
            </a:pPr>
            <a:r>
              <a:rPr lang="fr-CA" sz="8000" cap="small">
                <a:solidFill>
                  <a:srgbClr val="EFE134"/>
                </a:solidFill>
              </a:rPr>
              <a:t>Bienvenue</a:t>
            </a:r>
          </a:p>
          <a:p>
            <a:pPr>
              <a:lnSpc>
                <a:spcPts val="7000"/>
              </a:lnSpc>
            </a:pPr>
            <a:r>
              <a:rPr lang="fr-CA" sz="8000" cap="small">
                <a:solidFill>
                  <a:srgbClr val="EFE134"/>
                </a:solidFill>
              </a:rPr>
              <a:t>À l’assemblée générale annuelle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DBCDD9E9-B7E5-8774-6508-0970C33E9FEE}"/>
              </a:ext>
            </a:extLst>
          </p:cNvPr>
          <p:cNvSpPr txBox="1"/>
          <p:nvPr/>
        </p:nvSpPr>
        <p:spPr>
          <a:xfrm>
            <a:off x="3959352" y="4279229"/>
            <a:ext cx="28712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>
                <a:solidFill>
                  <a:srgbClr val="EFE134"/>
                </a:solidFill>
              </a:rPr>
              <a:t>16 juin 2022</a:t>
            </a:r>
          </a:p>
        </p:txBody>
      </p:sp>
    </p:spTree>
    <p:extLst>
      <p:ext uri="{BB962C8B-B14F-4D97-AF65-F5344CB8AC3E}">
        <p14:creationId xmlns:p14="http://schemas.microsoft.com/office/powerpoint/2010/main" val="16322915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09D1AF3C-2BA2-C60B-AF36-54FD25B4DF54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4020006" y="2049642"/>
            <a:ext cx="7953009" cy="172354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Courier New"/>
              <a:buChar char="o"/>
            </a:pPr>
            <a:r>
              <a:rPr lang="fr-FR" sz="2800">
                <a:cs typeface="Calibri"/>
              </a:rPr>
              <a:t>Don du terrain d’une valeur de 2,2M$ de la part de la Ville de Montréal</a:t>
            </a:r>
          </a:p>
          <a:p>
            <a:r>
              <a:rPr lang="fr-FR" sz="1600" i="1">
                <a:solidFill>
                  <a:srgbClr val="334E99"/>
                </a:solidFill>
                <a:cs typeface="Calibri"/>
              </a:rPr>
              <a:t>       La cession du terrain est une étape cruciale du projet dans une situation de rareté des </a:t>
            </a:r>
          </a:p>
          <a:p>
            <a:r>
              <a:rPr lang="fr-FR" sz="1600" i="1">
                <a:solidFill>
                  <a:srgbClr val="334E99"/>
                </a:solidFill>
                <a:cs typeface="Calibri"/>
              </a:rPr>
              <a:t>       terrains à travers Saint-Michel et la région métropolitaine.</a:t>
            </a:r>
            <a:r>
              <a:rPr lang="fr-FR" sz="1600">
                <a:solidFill>
                  <a:schemeClr val="accent1">
                    <a:lumMod val="60000"/>
                    <a:lumOff val="40000"/>
                  </a:schemeClr>
                </a:solidFill>
                <a:cs typeface="Calibri"/>
              </a:rPr>
              <a:t> </a:t>
            </a:r>
            <a:endParaRPr lang="fr-FR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endParaRPr lang="fr-FR">
              <a:cs typeface="Calibri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F144D4A-F225-2B78-5E37-5C1C31DD256E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4105865" y="4176531"/>
            <a:ext cx="7387899" cy="14773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Courier New"/>
              <a:buChar char="o"/>
            </a:pPr>
            <a:r>
              <a:rPr lang="fr-FR" sz="2800">
                <a:cs typeface="Calibri"/>
              </a:rPr>
              <a:t>Ajout d'une nouvelle chargée depuis janvier dernier </a:t>
            </a:r>
          </a:p>
          <a:p>
            <a:r>
              <a:rPr lang="fr-FR" sz="1600">
                <a:solidFill>
                  <a:schemeClr val="accent1">
                    <a:lumMod val="60000"/>
                    <a:lumOff val="40000"/>
                  </a:schemeClr>
                </a:solidFill>
                <a:cs typeface="Calibri"/>
              </a:rPr>
              <a:t>       </a:t>
            </a:r>
            <a:r>
              <a:rPr lang="fr-FR" sz="1600" i="1">
                <a:solidFill>
                  <a:srgbClr val="334E99"/>
                </a:solidFill>
                <a:cs typeface="Calibri"/>
              </a:rPr>
              <a:t> Permettant le travail de 2 chargées projet à temps plein et temps partiel. </a:t>
            </a:r>
          </a:p>
          <a:p>
            <a:endParaRPr lang="fr-FR">
              <a:cs typeface="Calibri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60D3370E-89A3-191C-5CEE-72C9290A81E8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5124"/>
            <a:ext cx="3566544" cy="182284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D3B4882E-12C0-F86E-704A-8ABEB4F8116A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14"/>
          <a:stretch/>
        </p:blipFill>
        <p:spPr>
          <a:xfrm>
            <a:off x="0" y="3219193"/>
            <a:ext cx="3569450" cy="1813547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94FE2220-F7CC-DD40-FE5F-3655815147AF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21"/>
          <a:stretch/>
        </p:blipFill>
        <p:spPr>
          <a:xfrm>
            <a:off x="0" y="5103971"/>
            <a:ext cx="3569450" cy="1754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3954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7CA9DAB1-367D-F1DE-DA2E-AAF396953151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583084" y="1625738"/>
            <a:ext cx="6174331" cy="493981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Courier New"/>
              <a:buChar char="o"/>
            </a:pPr>
            <a:r>
              <a:rPr lang="fr-CA">
                <a:ea typeface="+mn-lt"/>
                <a:cs typeface="+mn-lt"/>
              </a:rPr>
              <a:t>4</a:t>
            </a:r>
            <a:r>
              <a:rPr lang="fr-CA" baseline="30000">
                <a:ea typeface="+mn-lt"/>
                <a:cs typeface="+mn-lt"/>
              </a:rPr>
              <a:t>e</a:t>
            </a:r>
            <a:r>
              <a:rPr lang="fr-CA">
                <a:ea typeface="+mn-lt"/>
                <a:cs typeface="+mn-lt"/>
              </a:rPr>
              <a:t> édition des midis-réseautage </a:t>
            </a:r>
          </a:p>
          <a:p>
            <a:r>
              <a:rPr lang="fr-CA" sz="1600" i="1">
                <a:solidFill>
                  <a:srgbClr val="7AC25E"/>
                </a:solidFill>
                <a:ea typeface="+mn-lt"/>
                <a:cs typeface="+mn-lt"/>
              </a:rPr>
              <a:t>      (présentation de 11 organismes et institutions)</a:t>
            </a:r>
            <a:r>
              <a:rPr lang="fr-CA">
                <a:ea typeface="+mn-lt"/>
                <a:cs typeface="+mn-lt"/>
              </a:rPr>
              <a:t>;</a:t>
            </a:r>
            <a:br>
              <a:rPr lang="fr-CA">
                <a:ea typeface="+mn-lt"/>
                <a:cs typeface="+mn-lt"/>
              </a:rPr>
            </a:br>
            <a:endParaRPr lang="fr-CA" sz="1000">
              <a:ea typeface="+mn-lt"/>
              <a:cs typeface="+mn-lt"/>
            </a:endParaRPr>
          </a:p>
          <a:p>
            <a:pPr marL="285750" indent="-285750">
              <a:buFont typeface="Courier New"/>
              <a:buChar char="o"/>
            </a:pPr>
            <a:r>
              <a:rPr lang="fr-CA">
                <a:ea typeface="+mn-lt"/>
                <a:cs typeface="+mn-lt"/>
              </a:rPr>
              <a:t>2 consultations (jeunes et parents), </a:t>
            </a:r>
            <a:r>
              <a:rPr lang="fr-CA" i="1">
                <a:ea typeface="+mn-lt"/>
                <a:cs typeface="+mn-lt"/>
              </a:rPr>
              <a:t>portées par le Forum Jeunesse de Saint-Michel</a:t>
            </a:r>
            <a:r>
              <a:rPr lang="fr-CA">
                <a:ea typeface="+mn-lt"/>
                <a:cs typeface="+mn-lt"/>
              </a:rPr>
              <a:t>, sur la réussite scolaire, le vivre ensemble et la lutte contre le racisme, l’emploi et le sport;</a:t>
            </a:r>
          </a:p>
          <a:p>
            <a:pPr marL="285750" indent="-285750">
              <a:buFont typeface="Courier New"/>
              <a:buChar char="o"/>
            </a:pPr>
            <a:endParaRPr lang="fr-CA">
              <a:ea typeface="+mn-lt"/>
              <a:cs typeface="+mn-lt"/>
            </a:endParaRPr>
          </a:p>
          <a:p>
            <a:pPr marL="285750" indent="-285750">
              <a:buFont typeface="Courier New"/>
              <a:buChar char="o"/>
            </a:pPr>
            <a:r>
              <a:rPr lang="fr-CA">
                <a:ea typeface="+mn-lt"/>
                <a:cs typeface="+mn-lt"/>
              </a:rPr>
              <a:t>Création d’un site web (</a:t>
            </a:r>
            <a:r>
              <a:rPr lang="fr-CA" err="1">
                <a:ea typeface="+mn-lt"/>
                <a:cs typeface="+mn-lt"/>
              </a:rPr>
              <a:t>Padlet</a:t>
            </a:r>
            <a:r>
              <a:rPr lang="fr-CA">
                <a:ea typeface="+mn-lt"/>
                <a:cs typeface="+mn-lt"/>
              </a:rPr>
              <a:t>) afin de publiciser les activités et les évènements offerts aux 0-5 ans et leurs familles; </a:t>
            </a:r>
          </a:p>
          <a:p>
            <a:pPr marL="285750" indent="-285750">
              <a:buFont typeface="Courier New"/>
              <a:buChar char="o"/>
            </a:pPr>
            <a:endParaRPr lang="fr-CA" sz="900">
              <a:ea typeface="+mn-lt"/>
              <a:cs typeface="+mn-lt"/>
            </a:endParaRPr>
          </a:p>
          <a:p>
            <a:pPr marL="285750" indent="-285750">
              <a:buFont typeface="Courier New"/>
              <a:buChar char="o"/>
            </a:pPr>
            <a:r>
              <a:rPr lang="fr-CA">
                <a:ea typeface="+mn-lt"/>
                <a:cs typeface="+mn-lt"/>
              </a:rPr>
              <a:t>2</a:t>
            </a:r>
            <a:r>
              <a:rPr lang="fr-CA" baseline="30000">
                <a:ea typeface="+mn-lt"/>
                <a:cs typeface="+mn-lt"/>
              </a:rPr>
              <a:t>e</a:t>
            </a:r>
            <a:r>
              <a:rPr lang="fr-CA">
                <a:ea typeface="+mn-lt"/>
                <a:cs typeface="+mn-lt"/>
              </a:rPr>
              <a:t> édition du Salon de l’emploi et de la formation de Saint-Michel, </a:t>
            </a:r>
            <a:r>
              <a:rPr lang="fr-CA" i="1">
                <a:ea typeface="+mn-lt"/>
                <a:cs typeface="+mn-lt"/>
              </a:rPr>
              <a:t>porté par le CJE Centre-Nord</a:t>
            </a:r>
            <a:r>
              <a:rPr lang="fr-CA">
                <a:ea typeface="+mn-lt"/>
                <a:cs typeface="+mn-lt"/>
              </a:rPr>
              <a:t>, </a:t>
            </a:r>
          </a:p>
          <a:p>
            <a:r>
              <a:rPr lang="fr-CA" sz="1400" i="1">
                <a:solidFill>
                  <a:srgbClr val="7AC25E"/>
                </a:solidFill>
                <a:ea typeface="+mn-lt"/>
                <a:cs typeface="+mn-lt"/>
              </a:rPr>
              <a:t>       (167 </a:t>
            </a:r>
            <a:r>
              <a:rPr lang="fr-CA" sz="1400" i="1" err="1">
                <a:solidFill>
                  <a:srgbClr val="7AC25E"/>
                </a:solidFill>
                <a:ea typeface="+mn-lt"/>
                <a:cs typeface="+mn-lt"/>
              </a:rPr>
              <a:t>participant.e.s</a:t>
            </a:r>
            <a:r>
              <a:rPr lang="fr-CA" sz="1400" i="1">
                <a:solidFill>
                  <a:srgbClr val="7AC25E"/>
                </a:solidFill>
                <a:ea typeface="+mn-lt"/>
                <a:cs typeface="+mn-lt"/>
              </a:rPr>
              <a:t> et 37 kiosques d’informations et de recrutement) </a:t>
            </a:r>
            <a:r>
              <a:rPr lang="fr-CA" sz="1600" i="1">
                <a:solidFill>
                  <a:srgbClr val="7AC25E"/>
                </a:solidFill>
                <a:ea typeface="+mn-lt"/>
                <a:cs typeface="+mn-lt"/>
              </a:rPr>
              <a:t>;</a:t>
            </a:r>
          </a:p>
          <a:p>
            <a:pPr marL="285750" indent="-285750">
              <a:buFont typeface="Courier New"/>
              <a:buChar char="o"/>
            </a:pPr>
            <a:endParaRPr lang="fr-CA" sz="1000">
              <a:ea typeface="+mn-lt"/>
              <a:cs typeface="+mn-lt"/>
            </a:endParaRPr>
          </a:p>
          <a:p>
            <a:pPr marL="285750" indent="-285750">
              <a:buFont typeface="Courier New"/>
              <a:buChar char="o"/>
            </a:pPr>
            <a:r>
              <a:rPr lang="fr-CA">
                <a:ea typeface="+mn-lt"/>
                <a:cs typeface="+mn-lt"/>
              </a:rPr>
              <a:t> 2 séances d’information en ligne sur les services de garde en milieu familial.</a:t>
            </a:r>
          </a:p>
          <a:p>
            <a:pPr marL="285750" indent="-285750">
              <a:buFont typeface="Courier New"/>
              <a:buChar char="o"/>
            </a:pPr>
            <a:endParaRPr lang="fr-FR">
              <a:ea typeface="+mn-lt"/>
              <a:cs typeface="+mn-lt"/>
            </a:endParaRPr>
          </a:p>
          <a:p>
            <a:pPr marL="285750" indent="-285750">
              <a:buFont typeface="Calibri"/>
              <a:buChar char="•"/>
            </a:pPr>
            <a:endParaRPr lang="fr-CA">
              <a:ea typeface="+mn-lt"/>
              <a:cs typeface="+mn-lt"/>
            </a:endParaRPr>
          </a:p>
          <a:p>
            <a:pPr algn="l"/>
            <a:endParaRPr lang="fr-FR">
              <a:ea typeface="Calibri"/>
              <a:cs typeface="Calibri"/>
            </a:endParaRPr>
          </a:p>
        </p:txBody>
      </p:sp>
      <p:pic>
        <p:nvPicPr>
          <p:cNvPr id="3" name="Image 3" descr="Une image contenant texte&#10;&#10;Description générée automatiquement">
            <a:extLst>
              <a:ext uri="{FF2B5EF4-FFF2-40B4-BE49-F238E27FC236}">
                <a16:creationId xmlns:a16="http://schemas.microsoft.com/office/drawing/2014/main" id="{7E3FB668-1A4B-08AB-2F98-8E81641EFA22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7350106" y="1349121"/>
            <a:ext cx="4548854" cy="2007555"/>
          </a:xfrm>
          <a:prstGeom prst="rect">
            <a:avLst/>
          </a:prstGeom>
        </p:spPr>
      </p:pic>
      <p:pic>
        <p:nvPicPr>
          <p:cNvPr id="12" name="Image 4" descr="Une image contenant texte&#10;&#10;Description générée automatiquement">
            <a:extLst>
              <a:ext uri="{FF2B5EF4-FFF2-40B4-BE49-F238E27FC236}">
                <a16:creationId xmlns:a16="http://schemas.microsoft.com/office/drawing/2014/main" id="{5046CB85-3C23-1D39-CC95-1C558A3B08C0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8"/>
          <a:srcRect l="6067" t="3322" r="5775" b="4350"/>
          <a:stretch/>
        </p:blipFill>
        <p:spPr>
          <a:xfrm>
            <a:off x="9854683" y="3429000"/>
            <a:ext cx="2185416" cy="2962816"/>
          </a:xfrm>
          <a:prstGeom prst="rect">
            <a:avLst/>
          </a:prstGeom>
        </p:spPr>
      </p:pic>
      <p:pic>
        <p:nvPicPr>
          <p:cNvPr id="13" name="Image 6" descr="Une image contenant texte, personne, intérieur, gens&#10;&#10;Description générée automatiquement">
            <a:extLst>
              <a:ext uri="{FF2B5EF4-FFF2-40B4-BE49-F238E27FC236}">
                <a16:creationId xmlns:a16="http://schemas.microsoft.com/office/drawing/2014/main" id="{509039F0-4E02-8E56-C4E4-CBF2105BFE5C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9"/>
          <a:srcRect l="9460" r="10393"/>
          <a:stretch/>
        </p:blipFill>
        <p:spPr>
          <a:xfrm>
            <a:off x="7422152" y="3429000"/>
            <a:ext cx="2013351" cy="1869423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E9710023-9B47-7753-F6F8-01CCE6485521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29183">
            <a:off x="7885985" y="5214796"/>
            <a:ext cx="2016378" cy="1251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1208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52C1AD3F-200A-E90E-B919-BC023FFB0587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3785616" y="1577575"/>
            <a:ext cx="8127791" cy="406265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fr" sz="2000">
                <a:ea typeface="+mn-lt"/>
                <a:cs typeface="+mn-lt"/>
              </a:rPr>
              <a:t>Finalisation de l’outil de compréhension commune, document permettant de développer des connaissances collectives et d’affiner la compréhension des enjeux de mobilité du quartier;</a:t>
            </a:r>
            <a:endParaRPr lang="fr-CA" sz="2000">
              <a:cs typeface="Calibri" panose="020F0502020204030204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fr-CA" sz="1000">
              <a:ea typeface="+mn-lt"/>
              <a:cs typeface="+mn-lt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fr" sz="2000">
                <a:ea typeface="+mn-lt"/>
                <a:cs typeface="+mn-lt"/>
              </a:rPr>
              <a:t>Lancement du cycle de webinaires « Saint-Michel jase de mobilité »</a:t>
            </a:r>
            <a:r>
              <a:rPr lang="fr-CA" sz="2000">
                <a:ea typeface="+mn-lt"/>
                <a:cs typeface="+mn-lt"/>
              </a:rPr>
              <a:t> sur</a:t>
            </a:r>
            <a:r>
              <a:rPr lang="fr" sz="2000">
                <a:ea typeface="+mn-lt"/>
                <a:cs typeface="+mn-lt"/>
              </a:rPr>
              <a:t> les enjeux de mobilité du quartier;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fr" sz="1000">
              <a:ea typeface="+mn-lt"/>
              <a:cs typeface="+mn-lt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fr" sz="2000">
                <a:ea typeface="+mn-lt"/>
                <a:cs typeface="+mn-lt"/>
              </a:rPr>
              <a:t>Accueil du parcours éducatif Cyclomini dans Saint-Michel, projet d'éducation cycliste pour les enfants de 2 à 8 ans, en partenariat avec Vélo Québec et Naître et Grandir;</a:t>
            </a:r>
            <a:endParaRPr lang="fr-CA" sz="2000">
              <a:cs typeface="Calibri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fr" sz="1000">
              <a:ea typeface="+mn-lt"/>
              <a:cs typeface="+mn-lt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fr" sz="2000">
                <a:ea typeface="+mn-lt"/>
                <a:cs typeface="+mn-lt"/>
              </a:rPr>
              <a:t>Adoption d'un nouveau plan d'action, quatre rencontres du comité de travail et une rencontre en Espace ont permis la validation de ce nouveau plan 2022-2024.</a:t>
            </a:r>
            <a:r>
              <a:rPr lang="fr-CA" sz="2000">
                <a:ea typeface="+mn-lt"/>
                <a:cs typeface="+mn-lt"/>
              </a:rPr>
              <a:t> </a:t>
            </a:r>
            <a:endParaRPr lang="fr-CA" sz="2000">
              <a:cs typeface="Calibri"/>
            </a:endParaRPr>
          </a:p>
        </p:txBody>
      </p:sp>
      <p:pic>
        <p:nvPicPr>
          <p:cNvPr id="5" name="Image 5">
            <a:extLst>
              <a:ext uri="{FF2B5EF4-FFF2-40B4-BE49-F238E27FC236}">
                <a16:creationId xmlns:a16="http://schemas.microsoft.com/office/drawing/2014/main" id="{68C5C190-BB84-4956-E461-651EB5DBE55B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674336" y="1457271"/>
            <a:ext cx="1679751" cy="2151630"/>
          </a:xfrm>
          <a:prstGeom prst="rect">
            <a:avLst/>
          </a:prstGeom>
        </p:spPr>
      </p:pic>
      <p:pic>
        <p:nvPicPr>
          <p:cNvPr id="6" name="Image 6">
            <a:extLst>
              <a:ext uri="{FF2B5EF4-FFF2-40B4-BE49-F238E27FC236}">
                <a16:creationId xmlns:a16="http://schemas.microsoft.com/office/drawing/2014/main" id="{99AB119E-C7C5-AE63-F918-D9452E158D9C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278593" y="1457271"/>
            <a:ext cx="1234379" cy="2155373"/>
          </a:xfrm>
          <a:prstGeom prst="rect">
            <a:avLst/>
          </a:prstGeom>
        </p:spPr>
      </p:pic>
      <p:pic>
        <p:nvPicPr>
          <p:cNvPr id="12" name="Image 12">
            <a:extLst>
              <a:ext uri="{FF2B5EF4-FFF2-40B4-BE49-F238E27FC236}">
                <a16:creationId xmlns:a16="http://schemas.microsoft.com/office/drawing/2014/main" id="{1BC344C9-ADE2-87DB-C36E-C5D7AB8B6B2E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278593" y="3779898"/>
            <a:ext cx="3155439" cy="2078578"/>
          </a:xfrm>
          <a:prstGeom prst="rect">
            <a:avLst/>
          </a:prstGeom>
        </p:spPr>
      </p:pic>
      <p:pic>
        <p:nvPicPr>
          <p:cNvPr id="4" name="Image 4">
            <a:extLst>
              <a:ext uri="{FF2B5EF4-FFF2-40B4-BE49-F238E27FC236}">
                <a16:creationId xmlns:a16="http://schemas.microsoft.com/office/drawing/2014/main" id="{F703474B-8FF1-F11D-D4FC-F1722A6AA4F7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0"/>
          <a:stretch>
            <a:fillRect/>
          </a:stretch>
        </p:blipFill>
        <p:spPr>
          <a:xfrm rot="741220">
            <a:off x="2377018" y="2423160"/>
            <a:ext cx="1244357" cy="1670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3732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9BC15964-CE67-3CD9-B064-BED28888839F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939019" y="1659285"/>
            <a:ext cx="6458092" cy="35394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 algn="just">
              <a:buFont typeface="Courier New" panose="02070309020205020404" pitchFamily="49" charset="0"/>
              <a:buChar char="o"/>
            </a:pPr>
            <a:r>
              <a:rPr lang="fr">
                <a:ea typeface="+mn-lt"/>
                <a:cs typeface="+mn-lt"/>
              </a:rPr>
              <a:t>Participation à la 1</a:t>
            </a:r>
            <a:r>
              <a:rPr lang="fr" baseline="30000">
                <a:ea typeface="+mn-lt"/>
                <a:cs typeface="+mn-lt"/>
              </a:rPr>
              <a:t>ere</a:t>
            </a:r>
            <a:r>
              <a:rPr lang="fr">
                <a:ea typeface="+mn-lt"/>
                <a:cs typeface="+mn-lt"/>
              </a:rPr>
              <a:t> rencontre de la communauté de pratique sur la gestion écologique de la neige organisée par Les Amis de la montagne et le CRE-Montréal;</a:t>
            </a:r>
            <a:endParaRPr lang="fr-CA">
              <a:ea typeface="+mn-lt"/>
              <a:cs typeface="+mn-lt"/>
            </a:endParaRPr>
          </a:p>
          <a:p>
            <a:pPr marL="285750" indent="-285750" algn="just">
              <a:buFont typeface="Courier New" panose="02070309020205020404" pitchFamily="49" charset="0"/>
              <a:buChar char="o"/>
            </a:pPr>
            <a:endParaRPr lang="fr" sz="1000">
              <a:ea typeface="+mn-lt"/>
              <a:cs typeface="+mn-lt"/>
            </a:endParaRPr>
          </a:p>
          <a:p>
            <a:pPr marL="285750" indent="-285750" algn="just">
              <a:buFont typeface="Courier New" panose="02070309020205020404" pitchFamily="49" charset="0"/>
              <a:buChar char="o"/>
            </a:pPr>
            <a:r>
              <a:rPr lang="fr">
                <a:ea typeface="+mn-lt"/>
                <a:cs typeface="+mn-lt"/>
              </a:rPr>
              <a:t>Réalisation  du  reportage  vidéo « Francon, un pas de plus » avec Dynamo. Diffusion en introduction des soirées cinéma aux parcs Georges Vernot et Oliva Légaré et sous-titrage du reportage en anglais;</a:t>
            </a:r>
            <a:endParaRPr lang="fr">
              <a:cs typeface="Calibri" panose="020F0502020204030204"/>
            </a:endParaRPr>
          </a:p>
          <a:p>
            <a:pPr marL="285750" indent="-285750" algn="just">
              <a:buFont typeface="Courier New" panose="02070309020205020404" pitchFamily="49" charset="0"/>
              <a:buChar char="o"/>
            </a:pPr>
            <a:endParaRPr lang="fr" sz="1000">
              <a:ea typeface="+mn-lt"/>
              <a:cs typeface="+mn-lt"/>
            </a:endParaRPr>
          </a:p>
          <a:p>
            <a:pPr marL="285750" indent="-285750" algn="just">
              <a:buFont typeface="Courier New" panose="02070309020205020404" pitchFamily="49" charset="0"/>
              <a:buChar char="o"/>
            </a:pPr>
            <a:r>
              <a:rPr lang="fr">
                <a:ea typeface="+mn-lt"/>
                <a:cs typeface="+mn-lt"/>
              </a:rPr>
              <a:t>Rencontre  aux  HLM  André Corneau entre les résident.e.s, les élus d’arrondissement, l’organisme Le Temps d’une pause et VSMS pour leur permettre de s’approprier le projet collectif porté par VSMS . </a:t>
            </a:r>
            <a:endParaRPr lang="fr-CA">
              <a:ea typeface="+mn-lt"/>
              <a:cs typeface="+mn-lt"/>
            </a:endParaRPr>
          </a:p>
        </p:txBody>
      </p:sp>
      <p:pic>
        <p:nvPicPr>
          <p:cNvPr id="4" name="Image 4">
            <a:extLst>
              <a:ext uri="{FF2B5EF4-FFF2-40B4-BE49-F238E27FC236}">
                <a16:creationId xmlns:a16="http://schemas.microsoft.com/office/drawing/2014/main" id="{A2CF98AA-7779-A4C5-F5CD-ECCFC07E6B8B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8540797" y="1439829"/>
            <a:ext cx="3279112" cy="2459334"/>
          </a:xfrm>
          <a:prstGeom prst="rect">
            <a:avLst/>
          </a:prstGeom>
        </p:spPr>
      </p:pic>
      <p:pic>
        <p:nvPicPr>
          <p:cNvPr id="5" name="Image 5">
            <a:extLst>
              <a:ext uri="{FF2B5EF4-FFF2-40B4-BE49-F238E27FC236}">
                <a16:creationId xmlns:a16="http://schemas.microsoft.com/office/drawing/2014/main" id="{79DA0A1D-1C55-076A-2B69-EA56C3F9A8DE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8540797" y="3969048"/>
            <a:ext cx="3279112" cy="2459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6642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77F8339E-9F79-4B49-F81C-15461C215632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534924" y="1688283"/>
            <a:ext cx="6954012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CA" sz="2000"/>
              <a:t>Soirées de jeux instituées au plus fort de la pandémie pour créer un espace convivial;</a:t>
            </a:r>
          </a:p>
          <a:p>
            <a:endParaRPr lang="fr-CA" sz="100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CA" sz="2000"/>
              <a:t>Participation aux activités de nettoyage et d’embellissement;</a:t>
            </a:r>
          </a:p>
          <a:p>
            <a:endParaRPr lang="fr-CA" sz="100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CA" sz="2000"/>
              <a:t>Implication dans différents événements du quartier dont la Fête de la rentrée et la Journée sportive citoyenne;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fr-CA" sz="100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CA" sz="2000"/>
              <a:t>Dotation d’un outil communicationnel collaboratif partagé</a:t>
            </a:r>
            <a:r>
              <a:rPr lang="fr-CA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983972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 2" descr="Une image contenant personne, intérieur, mur, gens&#10;&#10;Description générée automatiquement">
            <a:extLst>
              <a:ext uri="{FF2B5EF4-FFF2-40B4-BE49-F238E27FC236}">
                <a16:creationId xmlns:a16="http://schemas.microsoft.com/office/drawing/2014/main" id="{2F70872B-F253-CBC3-DDB4-F8E8AEB654B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1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7975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lipse 1">
            <a:extLst>
              <a:ext uri="{FF2B5EF4-FFF2-40B4-BE49-F238E27FC236}">
                <a16:creationId xmlns:a16="http://schemas.microsoft.com/office/drawing/2014/main" id="{745D71F5-D04F-69B5-C0F9-FD8549567CD6}"/>
              </a:ext>
            </a:extLst>
          </p:cNvPr>
          <p:cNvSpPr/>
          <p:nvPr/>
        </p:nvSpPr>
        <p:spPr>
          <a:xfrm>
            <a:off x="490848" y="470181"/>
            <a:ext cx="369908" cy="385170"/>
          </a:xfrm>
          <a:custGeom>
            <a:avLst/>
            <a:gdLst>
              <a:gd name="connsiteX0" fmla="*/ 0 w 369908"/>
              <a:gd name="connsiteY0" fmla="*/ 192585 h 385170"/>
              <a:gd name="connsiteX1" fmla="*/ 184954 w 369908"/>
              <a:gd name="connsiteY1" fmla="*/ 0 h 385170"/>
              <a:gd name="connsiteX2" fmla="*/ 369908 w 369908"/>
              <a:gd name="connsiteY2" fmla="*/ 192585 h 385170"/>
              <a:gd name="connsiteX3" fmla="*/ 184954 w 369908"/>
              <a:gd name="connsiteY3" fmla="*/ 385170 h 385170"/>
              <a:gd name="connsiteX4" fmla="*/ 0 w 369908"/>
              <a:gd name="connsiteY4" fmla="*/ 192585 h 385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9908" h="385170" fill="none" extrusionOk="0">
                <a:moveTo>
                  <a:pt x="0" y="192585"/>
                </a:moveTo>
                <a:cubicBezTo>
                  <a:pt x="2655" y="86419"/>
                  <a:pt x="94032" y="19633"/>
                  <a:pt x="184954" y="0"/>
                </a:cubicBezTo>
                <a:cubicBezTo>
                  <a:pt x="289551" y="22499"/>
                  <a:pt x="367167" y="95314"/>
                  <a:pt x="369908" y="192585"/>
                </a:cubicBezTo>
                <a:cubicBezTo>
                  <a:pt x="379817" y="285769"/>
                  <a:pt x="285011" y="385659"/>
                  <a:pt x="184954" y="385170"/>
                </a:cubicBezTo>
                <a:cubicBezTo>
                  <a:pt x="104547" y="382222"/>
                  <a:pt x="19526" y="285796"/>
                  <a:pt x="0" y="192585"/>
                </a:cubicBezTo>
                <a:close/>
              </a:path>
              <a:path w="369908" h="385170" stroke="0" extrusionOk="0">
                <a:moveTo>
                  <a:pt x="0" y="192585"/>
                </a:moveTo>
                <a:cubicBezTo>
                  <a:pt x="-23060" y="87209"/>
                  <a:pt x="88886" y="5976"/>
                  <a:pt x="184954" y="0"/>
                </a:cubicBezTo>
                <a:cubicBezTo>
                  <a:pt x="296431" y="19150"/>
                  <a:pt x="369987" y="88623"/>
                  <a:pt x="369908" y="192585"/>
                </a:cubicBezTo>
                <a:cubicBezTo>
                  <a:pt x="368578" y="296940"/>
                  <a:pt x="301934" y="403104"/>
                  <a:pt x="184954" y="385170"/>
                </a:cubicBezTo>
                <a:cubicBezTo>
                  <a:pt x="83563" y="382358"/>
                  <a:pt x="7448" y="312833"/>
                  <a:pt x="0" y="192585"/>
                </a:cubicBezTo>
                <a:close/>
              </a:path>
            </a:pathLst>
          </a:custGeom>
          <a:solidFill>
            <a:srgbClr val="38C2DB">
              <a:alpha val="41000"/>
            </a:srgbClr>
          </a:solidFill>
          <a:ln w="19050" cap="rnd">
            <a:solidFill>
              <a:srgbClr val="38C2DB"/>
            </a:solidFill>
            <a:prstDash val="lgDash"/>
            <a:round/>
            <a:extLst>
              <a:ext uri="{C807C97D-BFC1-408E-A445-0C87EB9F89A2}">
                <ask:lineSketchStyleProps xmlns:ask="http://schemas.microsoft.com/office/drawing/2018/sketchyshapes" sd="2650216993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>
              <a:solidFill>
                <a:srgbClr val="38C2DB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7AC698A8-F557-62DA-8F17-1902D7E0E5CF}"/>
              </a:ext>
            </a:extLst>
          </p:cNvPr>
          <p:cNvSpPr txBox="1"/>
          <p:nvPr/>
        </p:nvSpPr>
        <p:spPr>
          <a:xfrm>
            <a:off x="901700" y="322471"/>
            <a:ext cx="111058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4000">
                <a:solidFill>
                  <a:srgbClr val="38C2D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Nos orientations et perspectives </a:t>
            </a:r>
            <a:r>
              <a:rPr lang="fr-CA" sz="4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2022-2023</a:t>
            </a:r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35E9602A-2B4C-115A-927F-21187B2A269E}"/>
              </a:ext>
            </a:extLst>
          </p:cNvPr>
          <p:cNvCxnSpPr>
            <a:cxnSpLocks/>
          </p:cNvCxnSpPr>
          <p:nvPr/>
        </p:nvCxnSpPr>
        <p:spPr>
          <a:xfrm>
            <a:off x="0" y="1244600"/>
            <a:ext cx="12293600" cy="0"/>
          </a:xfrm>
          <a:prstGeom prst="line">
            <a:avLst/>
          </a:prstGeom>
          <a:ln>
            <a:solidFill>
              <a:srgbClr val="38C2D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ZoneTexte 6">
            <a:extLst>
              <a:ext uri="{FF2B5EF4-FFF2-40B4-BE49-F238E27FC236}">
                <a16:creationId xmlns:a16="http://schemas.microsoft.com/office/drawing/2014/main" id="{EED4B87B-0B29-F013-BF95-49E95CEB1CBC}"/>
              </a:ext>
            </a:extLst>
          </p:cNvPr>
          <p:cNvSpPr txBox="1"/>
          <p:nvPr/>
        </p:nvSpPr>
        <p:spPr>
          <a:xfrm>
            <a:off x="1184148" y="1853982"/>
            <a:ext cx="9441180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CA"/>
              <a:t>Faire le bilan mi-parcours du plan de quartier 2020-2024 et l’ajuster au besoin afin de répondre aux nouveaux enjeux du quartier;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fr-CA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CA"/>
              <a:t>Travailler à ce que les Espaces demeurent des lieux de concertation agiles, concrets et accueillants;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fr-CA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CA"/>
              <a:t>Accompagner le quartier pour déposer une initiative à la phase 2 du Projet d’impact collectif;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fr-CA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CA"/>
              <a:t>Renforcer les collèges électoraux de VSMS et la vie associative de Saint-Michel;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fr-CA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CA"/>
              <a:t>Développer un plan stratégique pour assurer la pérennité financière de VSMS. </a:t>
            </a:r>
          </a:p>
        </p:txBody>
      </p:sp>
    </p:spTree>
    <p:extLst>
      <p:ext uri="{BB962C8B-B14F-4D97-AF65-F5344CB8AC3E}">
        <p14:creationId xmlns:p14="http://schemas.microsoft.com/office/powerpoint/2010/main" val="42925538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524B696E-7A2E-0ABC-4639-1184485ABAB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duotone>
              <a:prstClr val="black"/>
              <a:srgbClr val="38C2DB">
                <a:tint val="45000"/>
                <a:satMod val="400000"/>
              </a:srgbClr>
            </a:duotone>
            <a:alphaModFix amt="5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3000"/>
                    </a14:imgEffect>
                    <a14:imgEffect>
                      <a14:brightnessContrast brigh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211" y="-1249325"/>
            <a:ext cx="12413978" cy="931048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FF35C47-0393-F526-325D-FFFEA52CD184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-80211" y="4599432"/>
            <a:ext cx="12497763" cy="822960"/>
          </a:xfrm>
          <a:prstGeom prst="rect">
            <a:avLst/>
          </a:prstGeom>
          <a:solidFill>
            <a:srgbClr val="38C2DB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A74CE497-EAF9-F2EE-F0F1-6D7F18D42223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672065" y="4656969"/>
            <a:ext cx="1090942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fr-CA" sz="4000" cap="small" baseline="0">
                <a:solidFill>
                  <a:srgbClr val="FFFFFF"/>
                </a:solidFill>
              </a:rPr>
              <a:t>Adoption des perspectives d’actions 2022-2023 </a:t>
            </a:r>
          </a:p>
        </p:txBody>
      </p:sp>
    </p:spTree>
    <p:extLst>
      <p:ext uri="{BB962C8B-B14F-4D97-AF65-F5344CB8AC3E}">
        <p14:creationId xmlns:p14="http://schemas.microsoft.com/office/powerpoint/2010/main" val="12603984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3FB71B59-F2B9-4B29-2653-2B851BA0A16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5">
            <a:alphaModFix amt="50000"/>
            <a:duotone>
              <a:prstClr val="black"/>
              <a:srgbClr val="38C2DB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9" r="1787" b="24417"/>
          <a:stretch/>
        </p:blipFill>
        <p:spPr>
          <a:xfrm>
            <a:off x="-148391" y="0"/>
            <a:ext cx="12340391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6247E0C-6424-E7D0-5427-578D5060BA16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-244928" y="4956048"/>
            <a:ext cx="13110536" cy="822960"/>
          </a:xfrm>
          <a:prstGeom prst="rect">
            <a:avLst/>
          </a:prstGeom>
          <a:solidFill>
            <a:srgbClr val="38C2DB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2650076-A2EE-9FF9-7F64-F24B17F907A2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972972" y="5004441"/>
            <a:ext cx="1024605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fr-CA" sz="4000" cap="small" baseline="0">
                <a:solidFill>
                  <a:srgbClr val="FFFFFF"/>
                </a:solidFill>
              </a:rPr>
              <a:t>Ratification des actes du Conseil d’administration </a:t>
            </a:r>
          </a:p>
        </p:txBody>
      </p:sp>
    </p:spTree>
    <p:extLst>
      <p:ext uri="{BB962C8B-B14F-4D97-AF65-F5344CB8AC3E}">
        <p14:creationId xmlns:p14="http://schemas.microsoft.com/office/powerpoint/2010/main" val="884097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B3D549A9-9471-BE9B-1544-2479DF9A57F4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5513466" y="1950670"/>
            <a:ext cx="616919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fr-CA" sz="4000" cap="small" baseline="0">
                <a:solidFill>
                  <a:srgbClr val="38C2DB"/>
                </a:solidFill>
              </a:rPr>
              <a:t>Présentation des états financiers de l’exercice se terminant le 31 mars 2022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348FF9F-B124-8E26-06DD-06F7FFAE618B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>
            <a:duotone>
              <a:prstClr val="black"/>
              <a:srgbClr val="38C2DB">
                <a:tint val="45000"/>
                <a:satMod val="400000"/>
              </a:srgbClr>
            </a:duoton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2091991" y="143344"/>
            <a:ext cx="8225593" cy="6169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3308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56EE89C3-2D06-30B2-1C0E-121CAB10925E}"/>
              </a:ext>
            </a:extLst>
          </p:cNvPr>
          <p:cNvSpPr txBox="1"/>
          <p:nvPr/>
        </p:nvSpPr>
        <p:spPr>
          <a:xfrm>
            <a:off x="8579420" y="3102362"/>
            <a:ext cx="217501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fr-CA" sz="1200"/>
              <a:t>Espace </a:t>
            </a:r>
            <a:r>
              <a:rPr lang="fr-CA" sz="1200">
                <a:solidFill>
                  <a:srgbClr val="7AC25E"/>
                </a:solidFill>
              </a:rPr>
              <a:t>RÉUSSITE ÉDUCATIVE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08DE4469-062A-2E7D-1439-6CA6D2004A20}"/>
              </a:ext>
            </a:extLst>
          </p:cNvPr>
          <p:cNvSpPr txBox="1"/>
          <p:nvPr/>
        </p:nvSpPr>
        <p:spPr>
          <a:xfrm>
            <a:off x="1225810" y="1550569"/>
            <a:ext cx="7659144" cy="469359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spcAft>
                <a:spcPts val="600"/>
              </a:spcAft>
            </a:pPr>
            <a:r>
              <a:rPr lang="fr-CA" sz="1400"/>
              <a:t>Ouverture par le président de VSMS, vérification de l’avis de convocation et constatation du quorum </a:t>
            </a:r>
          </a:p>
          <a:p>
            <a:pPr>
              <a:spcAft>
                <a:spcPts val="600"/>
              </a:spcAft>
            </a:pPr>
            <a:r>
              <a:rPr lang="fr-CA" sz="1400"/>
              <a:t>Nomination à la présidence et au secrétariat de l’assemblée </a:t>
            </a:r>
          </a:p>
          <a:p>
            <a:pPr>
              <a:spcAft>
                <a:spcPts val="600"/>
              </a:spcAft>
            </a:pPr>
            <a:r>
              <a:rPr lang="fr-CA" sz="1400"/>
              <a:t>Lecture et adoption de l’ordre du jour </a:t>
            </a:r>
          </a:p>
          <a:p>
            <a:pPr>
              <a:spcAft>
                <a:spcPts val="600"/>
              </a:spcAft>
            </a:pPr>
            <a:r>
              <a:rPr lang="fr-CA" sz="1400"/>
              <a:t>Adoption du procès-verbal de l’assemblée générale du 28 juin 2021 et suivis </a:t>
            </a:r>
          </a:p>
          <a:p>
            <a:pPr>
              <a:spcAft>
                <a:spcPts val="600"/>
              </a:spcAft>
            </a:pPr>
            <a:r>
              <a:rPr lang="fr-CA" sz="1400"/>
              <a:t>Présentation du rapport d’activités 2021-2022 </a:t>
            </a:r>
          </a:p>
          <a:p>
            <a:pPr>
              <a:spcAft>
                <a:spcPts val="600"/>
              </a:spcAft>
            </a:pPr>
            <a:r>
              <a:rPr lang="fr-CA" sz="1400"/>
              <a:t>Adoption des perspectives d’actions 2022-2023 </a:t>
            </a:r>
          </a:p>
          <a:p>
            <a:pPr>
              <a:spcAft>
                <a:spcPts val="600"/>
              </a:spcAft>
            </a:pPr>
            <a:r>
              <a:rPr lang="fr-CA" sz="1400"/>
              <a:t>Ratification des actes du Conseil d’administration</a:t>
            </a:r>
            <a:r>
              <a:rPr lang="fr-CA" sz="1400">
                <a:solidFill>
                  <a:srgbClr val="C00000"/>
                </a:solidFill>
              </a:rPr>
              <a:t> </a:t>
            </a:r>
          </a:p>
          <a:p>
            <a:pPr>
              <a:spcAft>
                <a:spcPts val="600"/>
              </a:spcAft>
            </a:pPr>
            <a:r>
              <a:rPr lang="fr-CA" sz="1400"/>
              <a:t>Présentation des états financiers de l’exercice se terminant le 31 mars 2022 </a:t>
            </a:r>
          </a:p>
          <a:p>
            <a:pPr>
              <a:spcAft>
                <a:spcPts val="600"/>
              </a:spcAft>
            </a:pPr>
            <a:r>
              <a:rPr lang="fr-CA" sz="1400"/>
              <a:t>Présentation des prévisions budgétaires 2022-2023 </a:t>
            </a:r>
          </a:p>
          <a:p>
            <a:pPr>
              <a:spcAft>
                <a:spcPts val="600"/>
              </a:spcAft>
            </a:pPr>
            <a:r>
              <a:rPr lang="fr-CA" sz="1400"/>
              <a:t>Nomination du vérificateur comptable </a:t>
            </a:r>
          </a:p>
          <a:p>
            <a:pPr>
              <a:spcAft>
                <a:spcPts val="600"/>
              </a:spcAft>
            </a:pPr>
            <a:r>
              <a:rPr lang="fr-CA" sz="1400"/>
              <a:t>Élections au conseil d’administration </a:t>
            </a:r>
          </a:p>
          <a:p>
            <a:pPr>
              <a:spcAft>
                <a:spcPts val="600"/>
              </a:spcAft>
            </a:pPr>
            <a:r>
              <a:rPr lang="fr-CA" sz="1400"/>
              <a:t>	Nomination de la présidence et du secrétariat pour les élections </a:t>
            </a:r>
          </a:p>
          <a:p>
            <a:pPr>
              <a:spcAft>
                <a:spcPts val="600"/>
              </a:spcAft>
            </a:pPr>
            <a:r>
              <a:rPr lang="fr-CA" sz="1400"/>
              <a:t>	Présentation des procédures </a:t>
            </a:r>
          </a:p>
          <a:p>
            <a:pPr>
              <a:spcAft>
                <a:spcPts val="600"/>
              </a:spcAft>
            </a:pPr>
            <a:r>
              <a:rPr lang="fr-CA" sz="1400"/>
              <a:t>	Élections </a:t>
            </a:r>
          </a:p>
          <a:p>
            <a:pPr>
              <a:spcAft>
                <a:spcPts val="600"/>
              </a:spcAft>
            </a:pPr>
            <a:r>
              <a:rPr lang="fr-CA" sz="1400"/>
              <a:t>Parole aux membres </a:t>
            </a:r>
          </a:p>
          <a:p>
            <a:pPr>
              <a:spcAft>
                <a:spcPts val="600"/>
              </a:spcAft>
            </a:pPr>
            <a:r>
              <a:rPr lang="fr-CA" sz="1400"/>
              <a:t>Levée de l’assemblée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C0F76D55-1A76-D30D-4A52-70C34E600B9C}"/>
              </a:ext>
            </a:extLst>
          </p:cNvPr>
          <p:cNvSpPr txBox="1"/>
          <p:nvPr/>
        </p:nvSpPr>
        <p:spPr>
          <a:xfrm>
            <a:off x="901700" y="865257"/>
            <a:ext cx="6743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4000" cap="small">
                <a:solidFill>
                  <a:srgbClr val="38C2DB"/>
                </a:solidFill>
              </a:rPr>
              <a:t>Ordre du jour</a:t>
            </a:r>
            <a:r>
              <a:rPr lang="fr-CA" sz="4000" cap="small" baseline="0">
                <a:solidFill>
                  <a:srgbClr val="38C2DB"/>
                </a:solidFill>
              </a:rPr>
              <a:t> </a:t>
            </a:r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2CFEFEFE-F1B8-0306-6AB5-6FE5E6672733}"/>
              </a:ext>
            </a:extLst>
          </p:cNvPr>
          <p:cNvCxnSpPr>
            <a:cxnSpLocks/>
          </p:cNvCxnSpPr>
          <p:nvPr/>
        </p:nvCxnSpPr>
        <p:spPr>
          <a:xfrm>
            <a:off x="4735537" y="2877810"/>
            <a:ext cx="3807961" cy="551190"/>
          </a:xfrm>
          <a:prstGeom prst="line">
            <a:avLst/>
          </a:prstGeom>
          <a:ln>
            <a:solidFill>
              <a:srgbClr val="339965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4B33FE42-B3A6-F9A4-068B-3AD81462A97B}"/>
              </a:ext>
            </a:extLst>
          </p:cNvPr>
          <p:cNvCxnSpPr>
            <a:cxnSpLocks/>
          </p:cNvCxnSpPr>
          <p:nvPr/>
        </p:nvCxnSpPr>
        <p:spPr>
          <a:xfrm>
            <a:off x="4721009" y="2873203"/>
            <a:ext cx="3813863" cy="369752"/>
          </a:xfrm>
          <a:prstGeom prst="line">
            <a:avLst/>
          </a:prstGeom>
          <a:ln>
            <a:solidFill>
              <a:srgbClr val="7AC25E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43CAC150-0ED8-4D72-B23B-46B907103A9F}"/>
              </a:ext>
            </a:extLst>
          </p:cNvPr>
          <p:cNvCxnSpPr>
            <a:cxnSpLocks/>
          </p:cNvCxnSpPr>
          <p:nvPr/>
        </p:nvCxnSpPr>
        <p:spPr>
          <a:xfrm flipV="1">
            <a:off x="4735537" y="2550490"/>
            <a:ext cx="3807961" cy="320261"/>
          </a:xfrm>
          <a:prstGeom prst="line">
            <a:avLst/>
          </a:prstGeom>
          <a:ln>
            <a:solidFill>
              <a:srgbClr val="EE753E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9DE09E29-86F1-7773-E2AB-45933DB77A80}"/>
              </a:ext>
            </a:extLst>
          </p:cNvPr>
          <p:cNvCxnSpPr>
            <a:cxnSpLocks/>
          </p:cNvCxnSpPr>
          <p:nvPr/>
        </p:nvCxnSpPr>
        <p:spPr>
          <a:xfrm>
            <a:off x="4738261" y="2870751"/>
            <a:ext cx="3796611" cy="744295"/>
          </a:xfrm>
          <a:prstGeom prst="line">
            <a:avLst/>
          </a:prstGeom>
          <a:ln>
            <a:solidFill>
              <a:srgbClr val="EFE134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4613E20C-12F0-1055-D4D3-FA9993A7B369}"/>
              </a:ext>
            </a:extLst>
          </p:cNvPr>
          <p:cNvCxnSpPr>
            <a:cxnSpLocks/>
          </p:cNvCxnSpPr>
          <p:nvPr/>
        </p:nvCxnSpPr>
        <p:spPr>
          <a:xfrm flipV="1">
            <a:off x="4735537" y="2768600"/>
            <a:ext cx="3807961" cy="102151"/>
          </a:xfrm>
          <a:prstGeom prst="line">
            <a:avLst/>
          </a:prstGeom>
          <a:ln>
            <a:solidFill>
              <a:srgbClr val="BF416D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6EAC5D75-E9CD-3429-69C8-35813E9D3012}"/>
              </a:ext>
            </a:extLst>
          </p:cNvPr>
          <p:cNvCxnSpPr>
            <a:cxnSpLocks/>
          </p:cNvCxnSpPr>
          <p:nvPr/>
        </p:nvCxnSpPr>
        <p:spPr>
          <a:xfrm>
            <a:off x="4738261" y="2881639"/>
            <a:ext cx="3796611" cy="134516"/>
          </a:xfrm>
          <a:prstGeom prst="line">
            <a:avLst/>
          </a:prstGeom>
          <a:ln>
            <a:solidFill>
              <a:srgbClr val="334E99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>
            <a:extLst>
              <a:ext uri="{FF2B5EF4-FFF2-40B4-BE49-F238E27FC236}">
                <a16:creationId xmlns:a16="http://schemas.microsoft.com/office/drawing/2014/main" id="{777FBB48-12B6-7A48-5A27-A09A565D6E48}"/>
              </a:ext>
            </a:extLst>
          </p:cNvPr>
          <p:cNvSpPr txBox="1"/>
          <p:nvPr/>
        </p:nvSpPr>
        <p:spPr>
          <a:xfrm>
            <a:off x="8579420" y="2392680"/>
            <a:ext cx="175146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fr-CA" sz="1200"/>
              <a:t>Espace </a:t>
            </a:r>
            <a:r>
              <a:rPr lang="fr-CA" sz="1200">
                <a:solidFill>
                  <a:srgbClr val="EE753E"/>
                </a:solidFill>
              </a:rPr>
              <a:t>ALIMENTATION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963B2400-7C0C-DA81-80E8-0F3DCF1A924B}"/>
              </a:ext>
            </a:extLst>
          </p:cNvPr>
          <p:cNvSpPr txBox="1"/>
          <p:nvPr/>
        </p:nvSpPr>
        <p:spPr>
          <a:xfrm>
            <a:off x="8579420" y="2638336"/>
            <a:ext cx="175146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fr-CA" sz="1200"/>
              <a:t>Espace </a:t>
            </a:r>
            <a:r>
              <a:rPr lang="fr-CA" sz="1200">
                <a:solidFill>
                  <a:srgbClr val="BF416D"/>
                </a:solidFill>
              </a:rPr>
              <a:t>CULTURE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7607B757-8844-9ADE-8916-A921593A0573}"/>
              </a:ext>
            </a:extLst>
          </p:cNvPr>
          <p:cNvSpPr txBox="1"/>
          <p:nvPr/>
        </p:nvSpPr>
        <p:spPr>
          <a:xfrm>
            <a:off x="8562168" y="2878394"/>
            <a:ext cx="175146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fr-CA" sz="1200"/>
              <a:t>Espace </a:t>
            </a:r>
            <a:r>
              <a:rPr lang="fr-CA" sz="1200">
                <a:solidFill>
                  <a:srgbClr val="334E99"/>
                </a:solidFill>
              </a:rPr>
              <a:t>HABITATION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BD6F0DAD-EBD8-3192-EB48-3275251B6732}"/>
              </a:ext>
            </a:extLst>
          </p:cNvPr>
          <p:cNvSpPr txBox="1"/>
          <p:nvPr/>
        </p:nvSpPr>
        <p:spPr>
          <a:xfrm>
            <a:off x="8579420" y="3307078"/>
            <a:ext cx="175146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fr-CA" sz="1200"/>
              <a:t>Espace </a:t>
            </a:r>
            <a:r>
              <a:rPr lang="fr-CA" sz="1200">
                <a:solidFill>
                  <a:srgbClr val="339965"/>
                </a:solidFill>
              </a:rPr>
              <a:t>MOBILITÉ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FBFB3B94-25E8-0F3A-0E36-4F2D3347AC00}"/>
              </a:ext>
            </a:extLst>
          </p:cNvPr>
          <p:cNvSpPr txBox="1"/>
          <p:nvPr/>
        </p:nvSpPr>
        <p:spPr>
          <a:xfrm>
            <a:off x="8579420" y="3513965"/>
            <a:ext cx="175146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fr-CA" sz="1200"/>
              <a:t>Participation  </a:t>
            </a:r>
            <a:r>
              <a:rPr lang="fr-CA" sz="1200">
                <a:solidFill>
                  <a:srgbClr val="EFE134"/>
                </a:solidFill>
              </a:rPr>
              <a:t>CITOYENNE</a:t>
            </a:r>
          </a:p>
        </p:txBody>
      </p:sp>
    </p:spTree>
    <p:extLst>
      <p:ext uri="{BB962C8B-B14F-4D97-AF65-F5344CB8AC3E}">
        <p14:creationId xmlns:p14="http://schemas.microsoft.com/office/powerpoint/2010/main" val="9604341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1E12F66E-7AD2-F98A-3F04-31D91DFE1C8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5">
            <a:duotone>
              <a:prstClr val="black"/>
              <a:srgbClr val="38C2DB">
                <a:tint val="45000"/>
                <a:satMod val="400000"/>
              </a:srgbClr>
            </a:duotone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2" t="7360" r="2262" b="21032"/>
          <a:stretch/>
        </p:blipFill>
        <p:spPr>
          <a:xfrm>
            <a:off x="-84222" y="1"/>
            <a:ext cx="12276221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C50C5B4-0EE8-3C1B-D6E3-7E23B88213F3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-420623" y="4599432"/>
            <a:ext cx="12612622" cy="822960"/>
          </a:xfrm>
          <a:prstGeom prst="rect">
            <a:avLst/>
          </a:prstGeom>
          <a:solidFill>
            <a:srgbClr val="38C2DB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D42CC6CE-CCBE-AE8D-3A33-27A5ED257DA6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824376" y="4599432"/>
            <a:ext cx="1083476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CA" sz="4000" cap="small" baseline="0">
                <a:solidFill>
                  <a:srgbClr val="FFFFFF"/>
                </a:solidFill>
              </a:rPr>
              <a:t>Présentation des prévisions budgétaires 2022-2023 </a:t>
            </a:r>
          </a:p>
        </p:txBody>
      </p:sp>
    </p:spTree>
    <p:extLst>
      <p:ext uri="{BB962C8B-B14F-4D97-AF65-F5344CB8AC3E}">
        <p14:creationId xmlns:p14="http://schemas.microsoft.com/office/powerpoint/2010/main" val="35330017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ECEED045-D2BE-C4CB-6DA3-65E15ADD347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5">
            <a:duotone>
              <a:prstClr val="black"/>
              <a:srgbClr val="38C2DB">
                <a:tint val="45000"/>
                <a:satMod val="400000"/>
              </a:srgbClr>
            </a:duotone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24" t="13010" r="-5874" b="2380"/>
          <a:stretch/>
        </p:blipFill>
        <p:spPr>
          <a:xfrm>
            <a:off x="-665748" y="-649705"/>
            <a:ext cx="13523495" cy="899962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4267C91-8AAC-16FB-EBDE-100E467AB6F4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-246017" y="5434003"/>
            <a:ext cx="12591288" cy="822960"/>
          </a:xfrm>
          <a:prstGeom prst="rect">
            <a:avLst/>
          </a:prstGeom>
          <a:solidFill>
            <a:srgbClr val="38C2DB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D42CC6CE-CCBE-AE8D-3A33-27A5ED257DA6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3049013" y="5521501"/>
            <a:ext cx="904799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A" sz="4000" cap="small" baseline="0">
                <a:solidFill>
                  <a:srgbClr val="FFFFFF"/>
                </a:solidFill>
              </a:rPr>
              <a:t>Nomination du vérificateur comptable</a:t>
            </a:r>
          </a:p>
        </p:txBody>
      </p:sp>
    </p:spTree>
    <p:extLst>
      <p:ext uri="{BB962C8B-B14F-4D97-AF65-F5344CB8AC3E}">
        <p14:creationId xmlns:p14="http://schemas.microsoft.com/office/powerpoint/2010/main" val="18586939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AD08EB0C-2DDF-F7D5-0E3B-76B14ACBA87A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787547" y="1221264"/>
            <a:ext cx="781789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r-CA" cap="small" baseline="0">
                <a:solidFill>
                  <a:srgbClr val="BF416D"/>
                </a:solidFill>
              </a:rPr>
              <a:t>Nomination de la présidence et du secrétariat pour les élections </a:t>
            </a:r>
          </a:p>
        </p:txBody>
      </p:sp>
      <p:cxnSp>
        <p:nvCxnSpPr>
          <p:cNvPr id="3" name="Connecteur droit 2">
            <a:extLst>
              <a:ext uri="{FF2B5EF4-FFF2-40B4-BE49-F238E27FC236}">
                <a16:creationId xmlns:a16="http://schemas.microsoft.com/office/drawing/2014/main" id="{3264E6D7-C7C3-568B-BCFC-304B5A2BB875}"/>
              </a:ext>
            </a:extLst>
          </p:cNvPr>
          <p:cNvCxnSpPr>
            <a:cxnSpLocks/>
          </p:cNvCxnSpPr>
          <p:nvPr>
            <p:custDataLst>
              <p:tags r:id="rId2"/>
            </p:custDataLst>
          </p:nvPr>
        </p:nvCxnSpPr>
        <p:spPr>
          <a:xfrm flipH="1">
            <a:off x="6091998" y="2241321"/>
            <a:ext cx="77151" cy="4343836"/>
          </a:xfrm>
          <a:prstGeom prst="line">
            <a:avLst/>
          </a:prstGeom>
          <a:ln w="38100" cap="rnd" cmpd="dbl">
            <a:solidFill>
              <a:srgbClr val="7AC25E"/>
            </a:solidFill>
            <a:prstDash val="sysDash"/>
            <a:round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ZoneTexte 3">
            <a:extLst>
              <a:ext uri="{FF2B5EF4-FFF2-40B4-BE49-F238E27FC236}">
                <a16:creationId xmlns:a16="http://schemas.microsoft.com/office/drawing/2014/main" id="{39C4082E-A1B9-4E6B-7809-B51C4524AC6D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769782" y="1640215"/>
            <a:ext cx="3765021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l"/>
            <a:r>
              <a:rPr lang="fr-CA" sz="2000" cap="small" baseline="0">
                <a:solidFill>
                  <a:srgbClr val="7AC25E"/>
                </a:solidFill>
              </a:rPr>
              <a:t>Présentation des procédures </a:t>
            </a:r>
            <a:endParaRPr lang="fr-CA" sz="2000" cap="small" baseline="0">
              <a:solidFill>
                <a:srgbClr val="7AC25E"/>
              </a:solidFill>
              <a:cs typeface="Calibri"/>
            </a:endParaRPr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521C1B4E-F192-4FCC-E972-140446615547}"/>
              </a:ext>
            </a:extLst>
          </p:cNvPr>
          <p:cNvCxnSpPr>
            <a:cxnSpLocks/>
          </p:cNvCxnSpPr>
          <p:nvPr>
            <p:custDataLst>
              <p:tags r:id="rId4"/>
            </p:custDataLst>
          </p:nvPr>
        </p:nvCxnSpPr>
        <p:spPr>
          <a:xfrm>
            <a:off x="11810559" y="2154124"/>
            <a:ext cx="0" cy="4431033"/>
          </a:xfrm>
          <a:prstGeom prst="line">
            <a:avLst/>
          </a:prstGeom>
          <a:ln w="38100" cap="rnd" cmpd="dbl">
            <a:solidFill>
              <a:srgbClr val="339965"/>
            </a:solidFill>
            <a:prstDash val="sysDash"/>
            <a:round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ZoneTexte 5">
            <a:extLst>
              <a:ext uri="{FF2B5EF4-FFF2-40B4-BE49-F238E27FC236}">
                <a16:creationId xmlns:a16="http://schemas.microsoft.com/office/drawing/2014/main" id="{FADC789A-7F4F-CCD1-E0ED-32971AD98319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6556275" y="1839787"/>
            <a:ext cx="4615334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l"/>
            <a:r>
              <a:rPr lang="fr-CA" sz="2000" cap="small" baseline="0">
                <a:solidFill>
                  <a:srgbClr val="339965"/>
                </a:solidFill>
              </a:rPr>
              <a:t>Les sièges suivants sont en élection</a:t>
            </a:r>
            <a:endParaRPr lang="fr-CA" sz="2000" cap="small" baseline="0">
              <a:solidFill>
                <a:srgbClr val="7AC25E"/>
              </a:solidFill>
              <a:cs typeface="Calibri"/>
            </a:endParaRP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EBC278F0-0AA2-5E36-8A4D-556323FF55FD}"/>
              </a:ext>
            </a:extLst>
          </p:cNvPr>
          <p:cNvCxnSpPr>
            <a:cxnSpLocks/>
          </p:cNvCxnSpPr>
          <p:nvPr>
            <p:custDataLst>
              <p:tags r:id="rId6"/>
            </p:custDataLst>
          </p:nvPr>
        </p:nvCxnSpPr>
        <p:spPr>
          <a:xfrm>
            <a:off x="851424" y="2026101"/>
            <a:ext cx="3101887" cy="18142"/>
          </a:xfrm>
          <a:prstGeom prst="line">
            <a:avLst/>
          </a:prstGeom>
          <a:ln>
            <a:solidFill>
              <a:srgbClr val="7AC2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E54BCC3D-26DC-701A-F69F-07AF93116D28}"/>
              </a:ext>
            </a:extLst>
          </p:cNvPr>
          <p:cNvCxnSpPr>
            <a:cxnSpLocks/>
          </p:cNvCxnSpPr>
          <p:nvPr>
            <p:custDataLst>
              <p:tags r:id="rId7"/>
            </p:custDataLst>
          </p:nvPr>
        </p:nvCxnSpPr>
        <p:spPr>
          <a:xfrm>
            <a:off x="6610704" y="2219748"/>
            <a:ext cx="3903368" cy="0"/>
          </a:xfrm>
          <a:prstGeom prst="line">
            <a:avLst/>
          </a:prstGeom>
          <a:ln>
            <a:solidFill>
              <a:srgbClr val="33996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>
            <a:extLst>
              <a:ext uri="{FF2B5EF4-FFF2-40B4-BE49-F238E27FC236}">
                <a16:creationId xmlns:a16="http://schemas.microsoft.com/office/drawing/2014/main" id="{D3100385-9ACF-7F61-4D61-625208F3A773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9467498" y="5374601"/>
            <a:ext cx="279437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r-CA" cap="small" baseline="0">
                <a:solidFill>
                  <a:srgbClr val="334E99"/>
                </a:solidFill>
              </a:rPr>
              <a:t>Élections :​ 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4735AC8D-6BCA-3798-F6AD-3E42CE87729D}"/>
              </a:ext>
            </a:extLst>
          </p:cNvPr>
          <p:cNvSpPr txBox="1"/>
          <p:nvPr/>
        </p:nvSpPr>
        <p:spPr>
          <a:xfrm>
            <a:off x="6491700" y="2375867"/>
            <a:ext cx="5149515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fr-CA"/>
              <a:t>Entreprises &amp; institutions financières : 1 poste à élire parmi les entreprises et institutions financières </a:t>
            </a:r>
          </a:p>
          <a:p>
            <a:pPr marL="228600" indent="-228600">
              <a:buFont typeface="+mj-lt"/>
              <a:buAutoNum type="arabicPeriod"/>
            </a:pPr>
            <a:endParaRPr lang="fr-CA" sz="1000"/>
          </a:p>
          <a:p>
            <a:pPr marL="342900" indent="-342900">
              <a:buFont typeface="+mj-lt"/>
              <a:buAutoNum type="arabicPeriod"/>
            </a:pPr>
            <a:r>
              <a:rPr lang="fr-CA"/>
              <a:t>Institutions publiques : 1 poste à élire parmi les institutions publiques (siège vacant coopté) </a:t>
            </a:r>
          </a:p>
          <a:p>
            <a:pPr marL="228600" indent="-228600">
              <a:buFont typeface="+mj-lt"/>
              <a:buAutoNum type="arabicPeriod"/>
            </a:pPr>
            <a:endParaRPr lang="fr-CA" sz="1000"/>
          </a:p>
          <a:p>
            <a:pPr marL="342900" indent="-342900">
              <a:buFont typeface="+mj-lt"/>
              <a:buAutoNum type="arabicPeriod"/>
            </a:pPr>
            <a:r>
              <a:rPr lang="fr-CA"/>
              <a:t>Organismes communautaires : 1 poste à élire parmi les organismes communautaires </a:t>
            </a:r>
          </a:p>
          <a:p>
            <a:pPr marL="228600" indent="-228600">
              <a:buFont typeface="+mj-lt"/>
              <a:buAutoNum type="arabicPeriod"/>
            </a:pPr>
            <a:endParaRPr lang="fr-CA" sz="1000"/>
          </a:p>
          <a:p>
            <a:pPr marL="342900" indent="-342900">
              <a:buFont typeface="+mj-lt"/>
              <a:buAutoNum type="arabicPeriod"/>
            </a:pPr>
            <a:r>
              <a:rPr lang="fr-CA"/>
              <a:t>Membres VSMS : 2 postes à élire parmi les membres de VSMS ​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FE768680-8687-8619-5E2E-5ACA2DB76EF6}"/>
              </a:ext>
            </a:extLst>
          </p:cNvPr>
          <p:cNvSpPr txBox="1"/>
          <p:nvPr/>
        </p:nvSpPr>
        <p:spPr>
          <a:xfrm>
            <a:off x="793861" y="2243874"/>
            <a:ext cx="4711507" cy="3231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A"/>
              <a:t>Présentation des six </a:t>
            </a:r>
            <a:r>
              <a:rPr lang="fr-CA" err="1"/>
              <a:t>candidat.e.s</a:t>
            </a:r>
            <a:r>
              <a:rPr lang="fr-CA"/>
              <a:t>​</a:t>
            </a:r>
          </a:p>
          <a:p>
            <a:endParaRPr lang="fr-CA" b="1"/>
          </a:p>
          <a:p>
            <a:r>
              <a:rPr lang="fr-CA" b="1"/>
              <a:t>Premier tour : </a:t>
            </a:r>
            <a:r>
              <a:rPr lang="fr-CA"/>
              <a:t>élection du/de la </a:t>
            </a:r>
            <a:r>
              <a:rPr lang="fr-CA" err="1"/>
              <a:t>représentant.e</a:t>
            </a:r>
            <a:r>
              <a:rPr lang="fr-CA"/>
              <a:t>  des 3 collèges électoraux</a:t>
            </a:r>
          </a:p>
          <a:p>
            <a:endParaRPr lang="fr-CA" sz="1000"/>
          </a:p>
          <a:p>
            <a:endParaRPr lang="fr-CA" sz="1000"/>
          </a:p>
          <a:p>
            <a:r>
              <a:rPr lang="fr-CA"/>
              <a:t>Dévoilement du résultat​</a:t>
            </a:r>
          </a:p>
          <a:p>
            <a:endParaRPr lang="fr-CA" sz="1000"/>
          </a:p>
          <a:p>
            <a:r>
              <a:rPr lang="fr-CA"/>
              <a:t>​</a:t>
            </a:r>
            <a:r>
              <a:rPr lang="fr-CA" b="1"/>
              <a:t>Deuxième tour : </a:t>
            </a:r>
            <a:r>
              <a:rPr lang="fr-CA"/>
              <a:t>élection des </a:t>
            </a:r>
            <a:r>
              <a:rPr lang="fr-CA" err="1"/>
              <a:t>représentant.e.s</a:t>
            </a:r>
            <a:r>
              <a:rPr lang="fr-CA"/>
              <a:t> pour les postes parmi les membres de VSMS​</a:t>
            </a:r>
          </a:p>
          <a:p>
            <a:endParaRPr lang="fr-CA" sz="1000"/>
          </a:p>
          <a:p>
            <a:endParaRPr lang="fr-CA" sz="1000"/>
          </a:p>
          <a:p>
            <a:endParaRPr lang="fr-CA" sz="1000"/>
          </a:p>
          <a:p>
            <a:r>
              <a:rPr lang="fr-CA"/>
              <a:t>Dévoilement des résultats​</a:t>
            </a: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41D9F241-F703-8642-8730-E2D371842A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2973" y="5077828"/>
            <a:ext cx="1118054" cy="1477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9562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AA273618-42A4-B9A8-E74A-7FE720CCBD93}"/>
              </a:ext>
            </a:extLst>
          </p:cNvPr>
          <p:cNvSpPr txBox="1"/>
          <p:nvPr/>
        </p:nvSpPr>
        <p:spPr>
          <a:xfrm flipH="1">
            <a:off x="1178805" y="1972019"/>
            <a:ext cx="930925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en-CA" sz="2800" b="1"/>
              <a:t>Claude Bricault </a:t>
            </a:r>
            <a:r>
              <a:rPr lang="en-CA" sz="2800"/>
              <a:t>– College </a:t>
            </a:r>
            <a:r>
              <a:rPr lang="en-CA" sz="2800" err="1"/>
              <a:t>entreprise</a:t>
            </a:r>
            <a:endParaRPr lang="en-CA" sz="2800"/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CA" sz="2800" b="1"/>
              <a:t>Luc Savard </a:t>
            </a:r>
            <a:r>
              <a:rPr lang="en-CA" sz="2800"/>
              <a:t>– College </a:t>
            </a:r>
            <a:r>
              <a:rPr lang="en-CA" sz="2800" err="1"/>
              <a:t>entreprise</a:t>
            </a:r>
            <a:endParaRPr lang="en-CA" sz="2800"/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CA" sz="2800" b="1"/>
              <a:t>Toufik Lallouche </a:t>
            </a:r>
            <a:r>
              <a:rPr lang="en-CA" sz="2800"/>
              <a:t>– College </a:t>
            </a:r>
            <a:r>
              <a:rPr lang="en-CA" sz="2800" err="1"/>
              <a:t>entreprise</a:t>
            </a:r>
            <a:endParaRPr lang="en-CA" sz="2800"/>
          </a:p>
          <a:p>
            <a:pPr marL="457200" indent="-457200">
              <a:buFont typeface="Wingdings" panose="05000000000000000000" pitchFamily="2" charset="2"/>
              <a:buChar char="q"/>
            </a:pPr>
            <a:endParaRPr lang="en-CA" sz="2800"/>
          </a:p>
          <a:p>
            <a:pPr marL="457200" indent="-457200">
              <a:buFont typeface="Wingdings" panose="05000000000000000000" pitchFamily="2" charset="2"/>
              <a:buChar char="q"/>
            </a:pPr>
            <a:endParaRPr lang="en-CA" sz="2800"/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CA" sz="2800" b="1"/>
              <a:t>Dominique Perrault </a:t>
            </a:r>
            <a:r>
              <a:rPr lang="en-CA" sz="2800"/>
              <a:t>– </a:t>
            </a:r>
            <a:r>
              <a:rPr lang="en-CA" sz="2800" err="1"/>
              <a:t>Organisme</a:t>
            </a:r>
            <a:r>
              <a:rPr lang="en-CA" sz="2800"/>
              <a:t> communautaire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CA" sz="2800" b="1"/>
              <a:t>Guerda Amazan </a:t>
            </a:r>
            <a:r>
              <a:rPr lang="en-CA" sz="2800"/>
              <a:t>– </a:t>
            </a:r>
            <a:r>
              <a:rPr lang="en-CA" sz="2800" err="1"/>
              <a:t>Organisme</a:t>
            </a:r>
            <a:r>
              <a:rPr lang="en-CA" sz="2800"/>
              <a:t> communautaire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CA" sz="2800" b="1"/>
              <a:t>Lucia Verri </a:t>
            </a:r>
            <a:r>
              <a:rPr lang="en-CA" sz="2800"/>
              <a:t>– Institutions </a:t>
            </a:r>
            <a:r>
              <a:rPr lang="en-CA" sz="2800" err="1"/>
              <a:t>publiques</a:t>
            </a:r>
            <a:endParaRPr lang="en-CA" sz="2800"/>
          </a:p>
        </p:txBody>
      </p:sp>
    </p:spTree>
    <p:extLst>
      <p:ext uri="{BB962C8B-B14F-4D97-AF65-F5344CB8AC3E}">
        <p14:creationId xmlns:p14="http://schemas.microsoft.com/office/powerpoint/2010/main" val="48522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AA273618-42A4-B9A8-E74A-7FE720CCBD93}"/>
              </a:ext>
            </a:extLst>
          </p:cNvPr>
          <p:cNvSpPr txBox="1"/>
          <p:nvPr/>
        </p:nvSpPr>
        <p:spPr>
          <a:xfrm flipH="1">
            <a:off x="2137272" y="2736502"/>
            <a:ext cx="930925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en-CA" sz="2800" b="1"/>
              <a:t>Luc Savard </a:t>
            </a:r>
            <a:r>
              <a:rPr lang="en-CA" sz="2800"/>
              <a:t>– College </a:t>
            </a:r>
            <a:r>
              <a:rPr lang="en-CA" sz="2800" err="1"/>
              <a:t>entreprise</a:t>
            </a:r>
            <a:endParaRPr lang="en-CA" sz="2800"/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CA" sz="2800" b="1"/>
              <a:t>Toufik Lallouche </a:t>
            </a:r>
            <a:r>
              <a:rPr lang="en-CA" sz="2800"/>
              <a:t>– College </a:t>
            </a:r>
            <a:r>
              <a:rPr lang="en-CA" sz="2800" err="1"/>
              <a:t>entreprise</a:t>
            </a:r>
            <a:endParaRPr lang="en-CA" sz="2800"/>
          </a:p>
          <a:p>
            <a:endParaRPr lang="en-CA" sz="2800"/>
          </a:p>
        </p:txBody>
      </p:sp>
    </p:spTree>
    <p:extLst>
      <p:ext uri="{BB962C8B-B14F-4D97-AF65-F5344CB8AC3E}">
        <p14:creationId xmlns:p14="http://schemas.microsoft.com/office/powerpoint/2010/main" val="35953141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0D76A34B-7A92-6013-DD13-55AB5251347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duotone>
              <a:prstClr val="black"/>
              <a:srgbClr val="38C2DB">
                <a:tint val="45000"/>
                <a:satMod val="400000"/>
              </a:srgbClr>
            </a:duoton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19726"/>
            <a:ext cx="12192000" cy="9144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70C4139-DC44-476F-DB71-A660C4F79541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678616" y="4599432"/>
            <a:ext cx="4506032" cy="822960"/>
          </a:xfrm>
          <a:prstGeom prst="rect">
            <a:avLst/>
          </a:prstGeom>
          <a:solidFill>
            <a:srgbClr val="38C2DB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46B096B-F3A0-B42C-0475-9D01902F7B0C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819145" y="4663440"/>
            <a:ext cx="577031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A" sz="4000" cap="small" baseline="0">
                <a:solidFill>
                  <a:srgbClr val="FFFFFF"/>
                </a:solidFill>
              </a:rPr>
              <a:t>Parole aux membres</a:t>
            </a:r>
          </a:p>
        </p:txBody>
      </p:sp>
    </p:spTree>
    <p:extLst>
      <p:ext uri="{BB962C8B-B14F-4D97-AF65-F5344CB8AC3E}">
        <p14:creationId xmlns:p14="http://schemas.microsoft.com/office/powerpoint/2010/main" val="34214175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D81B2906-FFEC-61E2-8080-81CEF5C705D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5">
            <a:duotone>
              <a:prstClr val="black"/>
              <a:srgbClr val="38C2DB">
                <a:tint val="45000"/>
                <a:satMod val="400000"/>
              </a:srgbClr>
            </a:duoton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52"/>
          <a:stretch/>
        </p:blipFill>
        <p:spPr>
          <a:xfrm>
            <a:off x="0" y="-66174"/>
            <a:ext cx="12192000" cy="699034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F7FAEC8-A272-E617-C6EF-5A5C288C21C6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-98624" y="3017519"/>
            <a:ext cx="12488744" cy="822960"/>
          </a:xfrm>
          <a:prstGeom prst="rect">
            <a:avLst/>
          </a:prstGeom>
          <a:solidFill>
            <a:srgbClr val="38C2DB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6C048F4F-ECF2-FE98-0C1C-378CD23E10AB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3376304" y="2898433"/>
            <a:ext cx="648574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fr-CA" sz="5400" cap="small" baseline="0">
                <a:solidFill>
                  <a:srgbClr val="FFFFFF"/>
                </a:solidFill>
              </a:rPr>
              <a:t>Levée de l’assemblée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F0B2BA7-D0BB-FFBE-D1F9-C907234A739C}"/>
              </a:ext>
            </a:extLst>
          </p:cNvPr>
          <p:cNvSpPr/>
          <p:nvPr/>
        </p:nvSpPr>
        <p:spPr>
          <a:xfrm>
            <a:off x="1390956" y="4440279"/>
            <a:ext cx="9144000" cy="147600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5400" b="0" cap="none" spc="0">
                <a:ln w="0"/>
                <a:solidFill>
                  <a:srgbClr val="BF416D"/>
                </a:solidFill>
                <a:effectLst>
                  <a:reflection blurRad="6350" stA="53000" endA="300" endPos="35500" dir="5400000" sy="-90000" algn="bl" rotWithShape="0"/>
                </a:effectLst>
              </a:rPr>
              <a:t>Merci </a:t>
            </a:r>
          </a:p>
        </p:txBody>
      </p:sp>
    </p:spTree>
    <p:extLst>
      <p:ext uri="{BB962C8B-B14F-4D97-AF65-F5344CB8AC3E}">
        <p14:creationId xmlns:p14="http://schemas.microsoft.com/office/powerpoint/2010/main" val="22369157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5BA3EE32-1B66-48FE-29D2-9F3B51BC2F14}"/>
              </a:ext>
            </a:extLst>
          </p:cNvPr>
          <p:cNvSpPr txBox="1"/>
          <p:nvPr/>
        </p:nvSpPr>
        <p:spPr>
          <a:xfrm>
            <a:off x="438912" y="419862"/>
            <a:ext cx="10991088" cy="20159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fr-CA" sz="4000" cap="small" baseline="0">
                <a:solidFill>
                  <a:schemeClr val="bg1"/>
                </a:solidFill>
              </a:rPr>
              <a:t>Ouverture par le président de VSMS, </a:t>
            </a:r>
          </a:p>
          <a:p>
            <a:pPr algn="ctr">
              <a:spcAft>
                <a:spcPts val="0"/>
              </a:spcAft>
            </a:pPr>
            <a:r>
              <a:rPr lang="fr-CA" sz="4000" cap="small" baseline="0">
                <a:solidFill>
                  <a:schemeClr val="bg1"/>
                </a:solidFill>
              </a:rPr>
              <a:t>vérification de l’avis de convocation </a:t>
            </a:r>
          </a:p>
          <a:p>
            <a:pPr algn="ctr">
              <a:spcAft>
                <a:spcPts val="0"/>
              </a:spcAft>
            </a:pPr>
            <a:r>
              <a:rPr lang="fr-CA" sz="4000" cap="small" baseline="0">
                <a:solidFill>
                  <a:schemeClr val="bg1"/>
                </a:solidFill>
              </a:rPr>
              <a:t>et constatation du quorum </a:t>
            </a:r>
          </a:p>
        </p:txBody>
      </p:sp>
    </p:spTree>
    <p:extLst>
      <p:ext uri="{BB962C8B-B14F-4D97-AF65-F5344CB8AC3E}">
        <p14:creationId xmlns:p14="http://schemas.microsoft.com/office/powerpoint/2010/main" val="11204554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FCC819FE-B84F-1DC6-5C8B-47CDB0312EC9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5436629" y="985420"/>
            <a:ext cx="5901221" cy="53091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l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fr-CA" sz="3600" cap="small" baseline="0">
                <a:solidFill>
                  <a:srgbClr val="38C2DB"/>
                </a:solidFill>
              </a:rPr>
              <a:t>Nomination à la présidence et au secrétariat de l’assemblée </a:t>
            </a:r>
          </a:p>
          <a:p>
            <a:pPr marL="571500" indent="-571500" algn="l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fr-CA" sz="3600" cap="small" baseline="0">
                <a:solidFill>
                  <a:srgbClr val="38C2DB"/>
                </a:solidFill>
              </a:rPr>
              <a:t>Lecture et adoption de l’ordre du jour </a:t>
            </a:r>
          </a:p>
          <a:p>
            <a:pPr marL="571500" indent="-571500" algn="l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fr-CA" sz="3600" cap="small" baseline="0">
                <a:solidFill>
                  <a:srgbClr val="38C2DB"/>
                </a:solidFill>
              </a:rPr>
              <a:t>Adoption du procès-verbal de l’assemblée générale du 28 juin 2021</a:t>
            </a:r>
          </a:p>
          <a:p>
            <a:pPr algn="l">
              <a:spcAft>
                <a:spcPts val="600"/>
              </a:spcAft>
            </a:pPr>
            <a:endParaRPr lang="fr-CA" sz="3600" cap="small" baseline="0">
              <a:solidFill>
                <a:srgbClr val="38C2D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8688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00949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D236B934-9A0E-4007-4039-6FE63AFC9456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824723" y="1412740"/>
            <a:ext cx="7706629" cy="320087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Courier New"/>
              <a:buChar char="o"/>
            </a:pPr>
            <a:r>
              <a:rPr lang="fr-FR" sz="2000">
                <a:cs typeface="Segoe UI"/>
              </a:rPr>
              <a:t>Création du premier calendrier SAVEUR Saint-Michel 2022;</a:t>
            </a:r>
            <a:endParaRPr lang="fr-FR" sz="2000">
              <a:cs typeface="Calibri"/>
            </a:endParaRPr>
          </a:p>
          <a:p>
            <a:pPr marL="342900" indent="-342900">
              <a:buFont typeface="Courier New"/>
              <a:buChar char="o"/>
            </a:pPr>
            <a:endParaRPr lang="fr-FR" sz="1000">
              <a:cs typeface="Segoe UI"/>
            </a:endParaRPr>
          </a:p>
          <a:p>
            <a:pPr marL="342900" indent="-342900">
              <a:buFont typeface="Courier New"/>
              <a:buChar char="o"/>
            </a:pPr>
            <a:r>
              <a:rPr lang="fr-FR" sz="2000">
                <a:cs typeface="Segoe UI"/>
              </a:rPr>
              <a:t>Sélection du projet de « serre 4 saisons » au Budget Participatif de la Ville de Montréal</a:t>
            </a:r>
            <a:r>
              <a:rPr lang="fr-FR" sz="2000">
                <a:cs typeface="Calibri"/>
              </a:rPr>
              <a:t> ;</a:t>
            </a:r>
          </a:p>
          <a:p>
            <a:pPr marL="342900" indent="-342900">
              <a:buFont typeface="Courier New"/>
              <a:buChar char="o"/>
            </a:pPr>
            <a:endParaRPr lang="fr-FR" sz="1000">
              <a:cs typeface="Calibri"/>
            </a:endParaRPr>
          </a:p>
          <a:p>
            <a:pPr marL="342900" indent="-342900">
              <a:buFont typeface="Courier New"/>
              <a:buChar char="o"/>
            </a:pPr>
            <a:r>
              <a:rPr lang="fr-FR" sz="2000">
                <a:cs typeface="Segoe UI"/>
              </a:rPr>
              <a:t>Mise à jour du portrait de l’offre alimentaire du quartier ;</a:t>
            </a:r>
            <a:r>
              <a:rPr lang="fr-FR" sz="2000">
                <a:cs typeface="Calibri"/>
              </a:rPr>
              <a:t> </a:t>
            </a:r>
          </a:p>
          <a:p>
            <a:pPr marL="342900" indent="-342900">
              <a:buFont typeface="Courier New"/>
              <a:buChar char="o"/>
            </a:pPr>
            <a:endParaRPr lang="fr-FR" sz="1000">
              <a:cs typeface="Calibri"/>
            </a:endParaRPr>
          </a:p>
          <a:p>
            <a:pPr marL="342900" indent="-342900">
              <a:buFont typeface="Courier New"/>
              <a:buChar char="o"/>
            </a:pPr>
            <a:r>
              <a:rPr lang="fr-FR" sz="2000">
                <a:cs typeface="Segoe UI"/>
              </a:rPr>
              <a:t>Récolte de plus d’1,2 tonne de légumes, fruits et fines herbes aux Jardins des Patriotes et 1,3 tonne aux jardins du Cirque du Soleil ;</a:t>
            </a:r>
            <a:endParaRPr lang="fr-FR" sz="2000">
              <a:cs typeface="Calibri"/>
            </a:endParaRPr>
          </a:p>
          <a:p>
            <a:pPr marL="342900" indent="-342900">
              <a:buFont typeface="Courier New"/>
              <a:buChar char="o"/>
            </a:pPr>
            <a:endParaRPr lang="fr-FR" sz="1000">
              <a:cs typeface="Segoe UI"/>
            </a:endParaRPr>
          </a:p>
          <a:p>
            <a:pPr marL="342900" indent="-342900">
              <a:buFont typeface="Courier New"/>
              <a:buChar char="o"/>
            </a:pPr>
            <a:r>
              <a:rPr lang="fr-FR" sz="2000">
                <a:cs typeface="Segoe UI"/>
              </a:rPr>
              <a:t>Accompagnement de la deuxième cohorte des élèves impliqués dans le cours E.A.U à Louis-Joseph-Papineau. </a:t>
            </a:r>
            <a:endParaRPr lang="fr-FR" sz="2000">
              <a:cs typeface="Calibri"/>
            </a:endParaRPr>
          </a:p>
        </p:txBody>
      </p:sp>
      <p:pic>
        <p:nvPicPr>
          <p:cNvPr id="3" name="Image 3">
            <a:extLst>
              <a:ext uri="{FF2B5EF4-FFF2-40B4-BE49-F238E27FC236}">
                <a16:creationId xmlns:a16="http://schemas.microsoft.com/office/drawing/2014/main" id="{1AB30830-CBF8-A390-69CE-0D467F24F098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9427464" y="3630883"/>
            <a:ext cx="2331720" cy="2368835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8698B92F-2B3C-6CD0-FAC7-99736561081E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87" r="6546"/>
          <a:stretch/>
        </p:blipFill>
        <p:spPr>
          <a:xfrm>
            <a:off x="9427464" y="1294598"/>
            <a:ext cx="2331720" cy="2134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0387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3348BF42-BD3A-2BC8-8BEE-BAAC725C1406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746098" y="1507609"/>
            <a:ext cx="6205835" cy="480131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Courier New"/>
              <a:buChar char="o"/>
            </a:pPr>
            <a:r>
              <a:rPr lang="fr-FR" sz="2000">
                <a:ea typeface="+mn-lt"/>
                <a:cs typeface="+mn-lt"/>
              </a:rPr>
              <a:t>Création d’un répertoire des artistes du quartier;</a:t>
            </a:r>
            <a:endParaRPr lang="fr-FR"/>
          </a:p>
          <a:p>
            <a:pPr marL="342900" indent="-342900">
              <a:buFont typeface="Courier New"/>
              <a:buChar char="o"/>
            </a:pPr>
            <a:endParaRPr lang="fr-FR" sz="1000">
              <a:ea typeface="+mn-lt"/>
              <a:cs typeface="+mn-lt"/>
            </a:endParaRPr>
          </a:p>
          <a:p>
            <a:pPr marL="342900" indent="-342900">
              <a:buFont typeface="Courier New"/>
              <a:buChar char="o"/>
            </a:pPr>
            <a:r>
              <a:rPr lang="fr-FR" sz="2000">
                <a:ea typeface="+mn-lt"/>
                <a:cs typeface="+mn-lt"/>
              </a:rPr>
              <a:t>Visite pour les partenaires de l'Espace de l'exposition Impressions de Terre commentée par Stève </a:t>
            </a:r>
            <a:r>
              <a:rPr lang="fr-FR" sz="2000" err="1">
                <a:ea typeface="+mn-lt"/>
                <a:cs typeface="+mn-lt"/>
              </a:rPr>
              <a:t>Viès</a:t>
            </a:r>
            <a:r>
              <a:rPr lang="fr-FR" sz="2000">
                <a:ea typeface="+mn-lt"/>
                <a:cs typeface="+mn-lt"/>
              </a:rPr>
              <a:t>;</a:t>
            </a:r>
          </a:p>
          <a:p>
            <a:pPr marL="342900" indent="-342900">
              <a:buFont typeface="Courier New"/>
              <a:buChar char="o"/>
            </a:pPr>
            <a:endParaRPr lang="fr-FR" sz="1000">
              <a:ea typeface="+mn-lt"/>
              <a:cs typeface="+mn-lt"/>
            </a:endParaRPr>
          </a:p>
          <a:p>
            <a:pPr marL="342900" indent="-342900">
              <a:buFont typeface="Courier New"/>
              <a:buChar char="o"/>
            </a:pPr>
            <a:r>
              <a:rPr lang="fr-FR" sz="2000">
                <a:ea typeface="+mn-lt"/>
                <a:cs typeface="+mn-lt"/>
              </a:rPr>
              <a:t>Installation de l’exposition PARTAGE d’Omar </a:t>
            </a:r>
            <a:r>
              <a:rPr lang="fr-FR" sz="2000" err="1">
                <a:ea typeface="+mn-lt"/>
                <a:cs typeface="+mn-lt"/>
              </a:rPr>
              <a:t>Gammaoui</a:t>
            </a:r>
            <a:r>
              <a:rPr lang="fr-FR" sz="2000">
                <a:ea typeface="+mn-lt"/>
                <a:cs typeface="+mn-lt"/>
              </a:rPr>
              <a:t>;</a:t>
            </a:r>
            <a:endParaRPr lang="fr-FR" sz="2000">
              <a:ea typeface="Calibri" panose="020F0502020204030204"/>
              <a:cs typeface="Calibri" panose="020F0502020204030204"/>
            </a:endParaRPr>
          </a:p>
          <a:p>
            <a:pPr marL="342900" indent="-342900">
              <a:buFont typeface="Courier New"/>
              <a:buChar char="o"/>
            </a:pPr>
            <a:endParaRPr lang="fr-FR" sz="1000">
              <a:ea typeface="+mn-lt"/>
              <a:cs typeface="+mn-lt"/>
            </a:endParaRPr>
          </a:p>
          <a:p>
            <a:pPr marL="342900" indent="-342900">
              <a:buFont typeface="Courier New"/>
              <a:buChar char="o"/>
            </a:pPr>
            <a:r>
              <a:rPr lang="fr-FR" sz="2000">
                <a:ea typeface="+mn-lt"/>
                <a:cs typeface="+mn-lt"/>
              </a:rPr>
              <a:t>Présentation du projet des Ateliers 3333 par la société de développement Angus;</a:t>
            </a:r>
          </a:p>
          <a:p>
            <a:pPr marL="342900" indent="-342900">
              <a:buFont typeface="Courier New"/>
              <a:buChar char="o"/>
            </a:pPr>
            <a:endParaRPr lang="fr-FR" sz="1000">
              <a:ea typeface="+mn-lt"/>
              <a:cs typeface="+mn-lt"/>
            </a:endParaRPr>
          </a:p>
          <a:p>
            <a:pPr marL="342900" indent="-342900">
              <a:buFont typeface="Courier New"/>
              <a:buChar char="o"/>
            </a:pPr>
            <a:r>
              <a:rPr lang="fr-CA" sz="2000">
                <a:ea typeface="+mn-lt"/>
                <a:cs typeface="+mn-lt"/>
              </a:rPr>
              <a:t>Soutien au projet 1PAKT, porté par l’organisme À portée de mains (14 journées thématiques et 3 fêtes de quartier). </a:t>
            </a:r>
          </a:p>
          <a:p>
            <a:r>
              <a:rPr lang="fr-CA" sz="1400" i="1">
                <a:solidFill>
                  <a:srgbClr val="BF416D"/>
                </a:solidFill>
                <a:ea typeface="+mn-lt"/>
                <a:cs typeface="+mn-lt"/>
              </a:rPr>
              <a:t>        La fête de la rentrée, en </a:t>
            </a:r>
            <a:r>
              <a:rPr lang="fr-CA" sz="1400" i="1" err="1">
                <a:solidFill>
                  <a:srgbClr val="BF416D"/>
                </a:solidFill>
                <a:ea typeface="+mn-lt"/>
                <a:cs typeface="+mn-lt"/>
              </a:rPr>
              <a:t>co</a:t>
            </a:r>
            <a:r>
              <a:rPr lang="fr-CA" sz="1400" i="1">
                <a:solidFill>
                  <a:srgbClr val="BF416D"/>
                </a:solidFill>
                <a:ea typeface="+mn-lt"/>
                <a:cs typeface="+mn-lt"/>
              </a:rPr>
              <a:t>-organisation avec la TOHU, a réuni plus de      </a:t>
            </a:r>
          </a:p>
          <a:p>
            <a:r>
              <a:rPr lang="fr-CA" sz="1400" i="1">
                <a:solidFill>
                  <a:srgbClr val="BF416D"/>
                </a:solidFill>
                <a:ea typeface="+mn-lt"/>
                <a:cs typeface="+mn-lt"/>
              </a:rPr>
              <a:t>        20 organismes du quartier, et a attiré près de 500 </a:t>
            </a:r>
            <a:r>
              <a:rPr lang="fr-CA" sz="1400" i="1" err="1">
                <a:solidFill>
                  <a:srgbClr val="BF416D"/>
                </a:solidFill>
                <a:ea typeface="+mn-lt"/>
                <a:cs typeface="+mn-lt"/>
              </a:rPr>
              <a:t>résident.e.s</a:t>
            </a:r>
            <a:r>
              <a:rPr lang="fr-CA" sz="1400" i="1">
                <a:solidFill>
                  <a:srgbClr val="BF416D"/>
                </a:solidFill>
                <a:ea typeface="+mn-lt"/>
                <a:cs typeface="+mn-lt"/>
              </a:rPr>
              <a:t> </a:t>
            </a:r>
            <a:endParaRPr lang="fr-CA">
              <a:solidFill>
                <a:srgbClr val="BF416D"/>
              </a:solidFill>
              <a:cs typeface="Calibri" panose="020F0502020204030204"/>
            </a:endParaRPr>
          </a:p>
          <a:p>
            <a:pPr marL="342900" indent="-342900">
              <a:buFont typeface="Courier New"/>
              <a:buChar char="o"/>
            </a:pPr>
            <a:endParaRPr lang="fr-FR" sz="2000">
              <a:ea typeface="+mn-lt"/>
              <a:cs typeface="+mn-lt"/>
            </a:endParaRPr>
          </a:p>
          <a:p>
            <a:endParaRPr lang="fr-FR">
              <a:ea typeface="+mn-lt"/>
              <a:cs typeface="+mn-lt"/>
            </a:endParaRPr>
          </a:p>
        </p:txBody>
      </p:sp>
      <p:pic>
        <p:nvPicPr>
          <p:cNvPr id="3" name="Image 3" descr="Une image contenant texte, plancher, personne, intérieur&#10;&#10;Description générée automatiquement">
            <a:extLst>
              <a:ext uri="{FF2B5EF4-FFF2-40B4-BE49-F238E27FC236}">
                <a16:creationId xmlns:a16="http://schemas.microsoft.com/office/drawing/2014/main" id="{FD4E8924-B958-6F66-A163-52DE78896510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6951933" y="78166"/>
            <a:ext cx="2638484" cy="2010845"/>
          </a:xfrm>
          <a:prstGeom prst="rect">
            <a:avLst/>
          </a:prstGeom>
        </p:spPr>
      </p:pic>
      <p:pic>
        <p:nvPicPr>
          <p:cNvPr id="4" name="Image 4" descr="Une image contenant extérieur, blanc, meubles, bordure&#10;&#10;Description générée automatiquement">
            <a:extLst>
              <a:ext uri="{FF2B5EF4-FFF2-40B4-BE49-F238E27FC236}">
                <a16:creationId xmlns:a16="http://schemas.microsoft.com/office/drawing/2014/main" id="{F8BB976D-54BE-6EDC-7EB8-B78CFCD9B246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9660313" y="1234517"/>
            <a:ext cx="2681749" cy="2019330"/>
          </a:xfrm>
          <a:prstGeom prst="rect">
            <a:avLst/>
          </a:prstGeom>
        </p:spPr>
      </p:pic>
      <p:pic>
        <p:nvPicPr>
          <p:cNvPr id="6" name="Image 3" descr="Une image contenant ciel, extérieur, personne, gens&#10;&#10;Description générée automatiquement">
            <a:extLst>
              <a:ext uri="{FF2B5EF4-FFF2-40B4-BE49-F238E27FC236}">
                <a16:creationId xmlns:a16="http://schemas.microsoft.com/office/drawing/2014/main" id="{C1DA2605-8D2E-55C8-04F8-E27DA5789C47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9591521" y="4883161"/>
            <a:ext cx="2641570" cy="1973030"/>
          </a:xfrm>
          <a:prstGeom prst="rect">
            <a:avLst/>
          </a:prstGeom>
        </p:spPr>
      </p:pic>
      <p:pic>
        <p:nvPicPr>
          <p:cNvPr id="8" name="Image 6" descr="Une image contenant personne, extérieur, foule&#10;&#10;Description générée automatiquement">
            <a:extLst>
              <a:ext uri="{FF2B5EF4-FFF2-40B4-BE49-F238E27FC236}">
                <a16:creationId xmlns:a16="http://schemas.microsoft.com/office/drawing/2014/main" id="{04657282-1FDE-DC24-8674-91E94AF3289E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8234934" y="3336166"/>
            <a:ext cx="2640682" cy="1471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943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A1C8DBF-5BF7-DAB3-73B0-68180626A436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3330497" y="1416205"/>
            <a:ext cx="8551126" cy="45550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 algn="just">
              <a:buFont typeface="Courier New"/>
              <a:buChar char="o"/>
            </a:pPr>
            <a:r>
              <a:rPr lang="fr-FR" sz="2000">
                <a:ea typeface="+mn-lt"/>
                <a:cs typeface="+mn-lt"/>
              </a:rPr>
              <a:t>Création collective de 4 fiches d’information sur les enjeux de logement à Saint-Michel;</a:t>
            </a:r>
            <a:endParaRPr lang="en-US" sz="2000">
              <a:cs typeface="Calibri" panose="020F0502020204030204"/>
            </a:endParaRPr>
          </a:p>
          <a:p>
            <a:pPr marL="285750" indent="-285750" algn="just">
              <a:buFont typeface="Courier New"/>
              <a:buChar char="o"/>
            </a:pPr>
            <a:endParaRPr lang="fr-FR" sz="1000">
              <a:ea typeface="+mn-lt"/>
              <a:cs typeface="+mn-lt"/>
            </a:endParaRPr>
          </a:p>
          <a:p>
            <a:pPr marL="285750" indent="-285750" algn="just">
              <a:buFont typeface="Courier New"/>
              <a:buChar char="o"/>
            </a:pPr>
            <a:r>
              <a:rPr lang="fr-FR" sz="2000">
                <a:ea typeface="+mn-lt"/>
                <a:cs typeface="+mn-lt"/>
              </a:rPr>
              <a:t>Adhésion aux RCLALQ et FRAPRU;</a:t>
            </a:r>
          </a:p>
          <a:p>
            <a:pPr marL="285750" indent="-285750" algn="just">
              <a:buFont typeface="Courier New"/>
              <a:buChar char="o"/>
            </a:pPr>
            <a:endParaRPr lang="fr-FR" sz="1000">
              <a:ea typeface="+mn-lt"/>
              <a:cs typeface="+mn-lt"/>
            </a:endParaRPr>
          </a:p>
          <a:p>
            <a:pPr marL="285750" indent="-285750" algn="just">
              <a:buFont typeface="Courier New"/>
              <a:buChar char="o"/>
            </a:pPr>
            <a:r>
              <a:rPr lang="fr-FR" sz="2000">
                <a:ea typeface="+mn-lt"/>
                <a:cs typeface="+mn-lt"/>
              </a:rPr>
              <a:t>Soutien et animation de deux comités techniques sur l’insalubrité et le développement de logement social;</a:t>
            </a:r>
            <a:endParaRPr lang="en-US" sz="2000">
              <a:ea typeface="+mn-lt"/>
              <a:cs typeface="+mn-lt"/>
            </a:endParaRPr>
          </a:p>
          <a:p>
            <a:pPr marL="285750" indent="-285750" algn="just">
              <a:buFont typeface="Courier New"/>
              <a:buChar char="o"/>
            </a:pPr>
            <a:endParaRPr lang="fr-FR" sz="1000">
              <a:ea typeface="+mn-lt"/>
              <a:cs typeface="+mn-lt"/>
            </a:endParaRPr>
          </a:p>
          <a:p>
            <a:pPr marL="285750" indent="-285750" algn="just">
              <a:buFont typeface="Courier New"/>
              <a:buChar char="o"/>
            </a:pPr>
            <a:r>
              <a:rPr lang="fr-FR" sz="2000">
                <a:ea typeface="+mn-lt"/>
                <a:cs typeface="+mn-lt"/>
              </a:rPr>
              <a:t>Soutien aux projets de logement social en collaboration avec les GRT et les OSBL;</a:t>
            </a:r>
            <a:endParaRPr lang="en-US" sz="2000">
              <a:ea typeface="+mn-lt"/>
              <a:cs typeface="+mn-lt"/>
            </a:endParaRPr>
          </a:p>
          <a:p>
            <a:pPr marL="285750" indent="-285750" algn="just">
              <a:buFont typeface="Courier New"/>
              <a:buChar char="o"/>
            </a:pPr>
            <a:endParaRPr lang="fr-FR" sz="1000">
              <a:ea typeface="+mn-lt"/>
              <a:cs typeface="+mn-lt"/>
            </a:endParaRPr>
          </a:p>
          <a:p>
            <a:pPr marL="285750" indent="-285750" algn="just">
              <a:buFont typeface="Courier New"/>
              <a:buChar char="o"/>
            </a:pPr>
            <a:r>
              <a:rPr lang="fr-FR" sz="2000">
                <a:ea typeface="+mn-lt"/>
                <a:cs typeface="+mn-lt"/>
              </a:rPr>
              <a:t>Organisation et participation à plusieurs activités de verdissement, nettoyage, aménagement d'espaces collectifs avec les </a:t>
            </a:r>
            <a:r>
              <a:rPr lang="fr-FR" sz="2000" err="1">
                <a:ea typeface="+mn-lt"/>
                <a:cs typeface="+mn-lt"/>
              </a:rPr>
              <a:t>citoyen.ne.s</a:t>
            </a:r>
            <a:r>
              <a:rPr lang="fr-FR" sz="2000">
                <a:ea typeface="+mn-lt"/>
                <a:cs typeface="+mn-lt"/>
              </a:rPr>
              <a:t>;</a:t>
            </a:r>
          </a:p>
          <a:p>
            <a:pPr marL="285750" indent="-285750" algn="just">
              <a:buFont typeface="Courier New"/>
              <a:buChar char="o"/>
            </a:pPr>
            <a:endParaRPr lang="fr-FR" sz="1000">
              <a:ea typeface="+mn-lt"/>
              <a:cs typeface="+mn-lt"/>
            </a:endParaRPr>
          </a:p>
          <a:p>
            <a:pPr marL="285750" indent="-285750" algn="just">
              <a:buFont typeface="Courier New"/>
              <a:buChar char="o"/>
            </a:pPr>
            <a:r>
              <a:rPr lang="fr-FR" sz="2000">
                <a:ea typeface="+mn-lt"/>
                <a:cs typeface="+mn-lt"/>
              </a:rPr>
              <a:t>Mobilisations thématiques, participation à l’Opération 1</a:t>
            </a:r>
            <a:r>
              <a:rPr lang="fr-FR" sz="2000" baseline="30000">
                <a:ea typeface="+mn-lt"/>
                <a:cs typeface="+mn-lt"/>
              </a:rPr>
              <a:t>er</a:t>
            </a:r>
            <a:r>
              <a:rPr lang="fr-FR" sz="2000">
                <a:ea typeface="+mn-lt"/>
                <a:cs typeface="+mn-lt"/>
              </a:rPr>
              <a:t> juillet, aux cafés-élections et aux débats électoraux sur les enjeux logement, ainsi qu'à 2 manifestations sur le logement.</a:t>
            </a:r>
          </a:p>
        </p:txBody>
      </p:sp>
      <p:pic>
        <p:nvPicPr>
          <p:cNvPr id="2" name="Image 3" descr="Une image contenant texte, personne, extérieur, gens&#10;&#10;Description générée automatiquement">
            <a:extLst>
              <a:ext uri="{FF2B5EF4-FFF2-40B4-BE49-F238E27FC236}">
                <a16:creationId xmlns:a16="http://schemas.microsoft.com/office/drawing/2014/main" id="{3F5EA29B-EFAF-EC2F-EA9A-3652B14C19E4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-237892" y="1470103"/>
            <a:ext cx="3421565" cy="4568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917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DC1B32F8-33A9-5395-6787-F397686DCFD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537501" y="446830"/>
            <a:ext cx="2743200" cy="2059773"/>
          </a:xfrm>
          <a:prstGeom prst="rect">
            <a:avLst/>
          </a:prstGeom>
        </p:spPr>
      </p:pic>
      <p:pic>
        <p:nvPicPr>
          <p:cNvPr id="3" name="Picture 3" descr="Manif_FRAPRU_12fév.jpg">
            <a:extLst>
              <a:ext uri="{FF2B5EF4-FFF2-40B4-BE49-F238E27FC236}">
                <a16:creationId xmlns:a16="http://schemas.microsoft.com/office/drawing/2014/main" id="{923BCE93-ECAA-19A3-1EDA-18BEB1658E58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3393086" y="474146"/>
            <a:ext cx="4425176" cy="5906429"/>
          </a:xfrm>
          <a:prstGeom prst="rect">
            <a:avLst/>
          </a:prstGeom>
        </p:spPr>
      </p:pic>
      <p:pic>
        <p:nvPicPr>
          <p:cNvPr id="5" name="Picture 5" descr="Manif_FRAPRU_12fév2.jpg">
            <a:extLst>
              <a:ext uri="{FF2B5EF4-FFF2-40B4-BE49-F238E27FC236}">
                <a16:creationId xmlns:a16="http://schemas.microsoft.com/office/drawing/2014/main" id="{A4AEB88A-BC94-3010-456C-DD25E60BA644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537500" y="2648085"/>
            <a:ext cx="2771078" cy="3704064"/>
          </a:xfrm>
          <a:prstGeom prst="rect">
            <a:avLst/>
          </a:prstGeom>
        </p:spPr>
      </p:pic>
      <p:pic>
        <p:nvPicPr>
          <p:cNvPr id="15" name="Picture 16">
            <a:extLst>
              <a:ext uri="{FF2B5EF4-FFF2-40B4-BE49-F238E27FC236}">
                <a16:creationId xmlns:a16="http://schemas.microsoft.com/office/drawing/2014/main" id="{8DD91FF9-565E-7561-4B2A-D1CBF06AA2F3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/>
          <a:stretch>
            <a:fillRect/>
          </a:stretch>
        </p:blipFill>
        <p:spPr>
          <a:xfrm rot="660000">
            <a:off x="6395512" y="4012420"/>
            <a:ext cx="2408664" cy="2408664"/>
          </a:xfrm>
          <a:prstGeom prst="rect">
            <a:avLst/>
          </a:prstGeom>
        </p:spPr>
      </p:pic>
      <p:pic>
        <p:nvPicPr>
          <p:cNvPr id="6" name="Image 6" descr="Une image contenant texte&#10;&#10;Description générée automatiquement">
            <a:extLst>
              <a:ext uri="{FF2B5EF4-FFF2-40B4-BE49-F238E27FC236}">
                <a16:creationId xmlns:a16="http://schemas.microsoft.com/office/drawing/2014/main" id="{26A2678F-CBDB-A972-C714-97ECF2943156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6749610" y="586203"/>
            <a:ext cx="2743200" cy="2061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87703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7FE7FADC4F56148B72B54CB1B6F566D" ma:contentTypeVersion="16" ma:contentTypeDescription="Crée un document." ma:contentTypeScope="" ma:versionID="9299284a189706423c894f5201917c3a">
  <xsd:schema xmlns:xsd="http://www.w3.org/2001/XMLSchema" xmlns:xs="http://www.w3.org/2001/XMLSchema" xmlns:p="http://schemas.microsoft.com/office/2006/metadata/properties" xmlns:ns2="6acff8cc-106a-4fbd-9f2c-1d5070ca5e98" xmlns:ns3="c7889bcf-a1c6-4fb8-a096-825a81cef067" targetNamespace="http://schemas.microsoft.com/office/2006/metadata/properties" ma:root="true" ma:fieldsID="3f41971ba5c37ce3e33cecf22eb67674" ns2:_="" ns3:_="">
    <xsd:import namespace="6acff8cc-106a-4fbd-9f2c-1d5070ca5e98"/>
    <xsd:import namespace="c7889bcf-a1c6-4fb8-a096-825a81cef06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acff8cc-106a-4fbd-9f2c-1d5070ca5e9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2" nillable="true" ma:taxonomy="true" ma:internalName="lcf76f155ced4ddcb4097134ff3c332f" ma:taxonomyFieldName="MediaServiceImageTags" ma:displayName="Balises d’images" ma:readOnly="false" ma:fieldId="{5cf76f15-5ced-4ddc-b409-7134ff3c332f}" ma:taxonomyMulti="true" ma:sspId="c266df21-0ebf-4528-bf77-5297e3c2d7e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7889bcf-a1c6-4fb8-a096-825a81cef067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be6c3e13-f4d1-48ce-8446-8836ba55417a}" ma:internalName="TaxCatchAll" ma:showField="CatchAllData" ma:web="c7889bcf-a1c6-4fb8-a096-825a81cef06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8B070F5-A3A8-4F1E-AF64-4C758EB5E3D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4D9C0DC-097D-4165-99EA-034937E547F5}">
  <ds:schemaRefs>
    <ds:schemaRef ds:uri="6acff8cc-106a-4fbd-9f2c-1d5070ca5e98"/>
    <ds:schemaRef ds:uri="c7889bcf-a1c6-4fb8-a096-825a81cef067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26</Slides>
  <Notes>1</Notes>
  <HiddenSlides>1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Thème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Nadia Parée</dc:creator>
  <cp:revision>2</cp:revision>
  <dcterms:created xsi:type="dcterms:W3CDTF">2022-06-08T02:47:58Z</dcterms:created>
  <dcterms:modified xsi:type="dcterms:W3CDTF">2022-07-06T19:40:42Z</dcterms:modified>
</cp:coreProperties>
</file>